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  <p:sldMasterId id="2147483717" r:id="rId4"/>
  </p:sldMasterIdLst>
  <p:notesMasterIdLst>
    <p:notesMasterId r:id="rId14"/>
  </p:notesMasterIdLst>
  <p:sldIdLst>
    <p:sldId id="270" r:id="rId5"/>
    <p:sldId id="276" r:id="rId6"/>
    <p:sldId id="272" r:id="rId7"/>
    <p:sldId id="277" r:id="rId8"/>
    <p:sldId id="271" r:id="rId9"/>
    <p:sldId id="274" r:id="rId10"/>
    <p:sldId id="261" r:id="rId11"/>
    <p:sldId id="278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 autoAdjust="0"/>
    <p:restoredTop sz="76333"/>
  </p:normalViewPr>
  <p:slideViewPr>
    <p:cSldViewPr>
      <p:cViewPr varScale="1">
        <p:scale>
          <a:sx n="80" d="100"/>
          <a:sy n="80" d="100"/>
        </p:scale>
        <p:origin x="15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262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9C1BB-0018-4F91-BF83-7408753661FD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CD2B5-3E30-4A7D-A75B-223A7BDD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0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6/5/17 5:40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fld id="{EC87E0CF-87F6-4B58-B8B8-DCAB2DAAF3C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45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D2B5-3E30-4A7D-A75B-223A7BDDAE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53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D2B5-3E30-4A7D-A75B-223A7BDDAE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25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By the</a:t>
            </a:r>
            <a:r>
              <a:rPr lang="en-US" baseline="0" dirty="0" smtClean="0"/>
              <a:t> time the school board is making funding decisions, the </a:t>
            </a:r>
            <a:r>
              <a:rPr lang="en-US" dirty="0" smtClean="0"/>
              <a:t>water isn’t just under the bridge, it’s way downstream.  The school board is reacting to the funding level the state legislature has set.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Taking action </a:t>
            </a:r>
            <a:r>
              <a:rPr lang="en-US" dirty="0"/>
              <a:t>earlier, when the state legislature is </a:t>
            </a:r>
            <a:r>
              <a:rPr lang="en-US" dirty="0" smtClean="0"/>
              <a:t>voting on funding, </a:t>
            </a:r>
            <a:r>
              <a:rPr lang="en-US" dirty="0"/>
              <a:t>has the power to get our district the resources they need to preserve </a:t>
            </a:r>
            <a:r>
              <a:rPr lang="en-US" dirty="0" smtClean="0"/>
              <a:t>programs.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D2B5-3E30-4A7D-A75B-223A7BDDAE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5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By the</a:t>
            </a:r>
            <a:r>
              <a:rPr lang="en-US" baseline="0" dirty="0" smtClean="0"/>
              <a:t> time the school board is making funding decisions, the </a:t>
            </a:r>
            <a:r>
              <a:rPr lang="en-US" dirty="0" smtClean="0"/>
              <a:t>water isn’t just under the bridge, it’s way downstream.  The school board is reacting to the funding level the state legislature has set.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Taking action </a:t>
            </a:r>
            <a:r>
              <a:rPr lang="en-US" dirty="0"/>
              <a:t>earlier, when the state legislature is </a:t>
            </a:r>
            <a:r>
              <a:rPr lang="en-US" dirty="0" smtClean="0"/>
              <a:t>voting on funding, </a:t>
            </a:r>
            <a:r>
              <a:rPr lang="en-US" dirty="0"/>
              <a:t>has the power to get our district the resources they need to preserve </a:t>
            </a:r>
            <a:r>
              <a:rPr lang="en-US" dirty="0" smtClean="0"/>
              <a:t>programs.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D2B5-3E30-4A7D-A75B-223A7BDDAE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8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366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3640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0388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073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6" Type="http://schemas.openxmlformats.org/officeDocument/2006/relationships/image" Target="../media/image1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4.xml"/><Relationship Id="rId19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7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Picture 25" descr="7-00029_BAK_v03TOP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1807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86868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Activating Parents </a:t>
            </a:r>
            <a:br>
              <a:rPr lang="en-US" sz="4800" dirty="0" smtClean="0"/>
            </a:br>
            <a:r>
              <a:rPr lang="en-US" sz="4800" dirty="0" smtClean="0"/>
              <a:t>and Community </a:t>
            </a:r>
            <a:r>
              <a:rPr lang="en-US" sz="4800" dirty="0" smtClean="0"/>
              <a:t>Members</a:t>
            </a:r>
            <a:br>
              <a:rPr lang="en-US" sz="4800" dirty="0" smtClean="0"/>
            </a:br>
            <a:r>
              <a:rPr lang="en-US" sz="4800" dirty="0" smtClean="0"/>
              <a:t>to </a:t>
            </a:r>
            <a:r>
              <a:rPr lang="en-US" sz="4800" dirty="0" smtClean="0"/>
              <a:t>Advocate for </a:t>
            </a:r>
            <a:r>
              <a:rPr lang="en-US" sz="4800" dirty="0" smtClean="0"/>
              <a:t>Public Schools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12938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2017 ISFIS, Inc. Conference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46671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What’s your starting point?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4657" y="2133600"/>
            <a:ext cx="8382000" cy="221086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What is the current relationship between your school district and your elected officials? </a:t>
            </a:r>
          </a:p>
          <a:p>
            <a:r>
              <a:rPr lang="en-US" sz="2800" dirty="0" smtClean="0"/>
              <a:t>Do your parents and community understand how the state legislature’s actions affect schools? </a:t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6026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Parents for Great Iowa Schools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693319"/>
          </a:xfrm>
        </p:spPr>
        <p:txBody>
          <a:bodyPr>
            <a:noAutofit/>
          </a:bodyPr>
          <a:lstStyle/>
          <a:p>
            <a:r>
              <a:rPr lang="en-US" sz="2400" dirty="0" smtClean="0"/>
              <a:t>Rose Green, </a:t>
            </a:r>
            <a:r>
              <a:rPr lang="en-US" sz="2400" dirty="0" smtClean="0"/>
              <a:t>founder</a:t>
            </a:r>
          </a:p>
          <a:p>
            <a:r>
              <a:rPr lang="en-US" sz="2400" dirty="0" err="1"/>
              <a:t>www.parentsforgreatiowaschools.com</a:t>
            </a:r>
            <a:endParaRPr lang="en-US" sz="2400" dirty="0"/>
          </a:p>
          <a:p>
            <a:r>
              <a:rPr lang="en-US" sz="2400" dirty="0" err="1" smtClean="0"/>
              <a:t>Facebook.com</a:t>
            </a:r>
            <a:r>
              <a:rPr lang="en-US" sz="2400" dirty="0" smtClean="0"/>
              <a:t>/</a:t>
            </a:r>
            <a:r>
              <a:rPr lang="en-US" sz="2400" dirty="0" err="1" smtClean="0"/>
              <a:t>parentsforgreatiowaschools</a:t>
            </a:r>
            <a:endParaRPr lang="en-US" sz="2400" dirty="0" smtClean="0"/>
          </a:p>
          <a:p>
            <a:r>
              <a:rPr lang="en-US" sz="2400" dirty="0" smtClean="0"/>
              <a:t>Grassroots </a:t>
            </a:r>
          </a:p>
          <a:p>
            <a:pPr lvl="1"/>
            <a:r>
              <a:rPr lang="en-US" sz="2200" dirty="0" smtClean="0"/>
              <a:t>Social media</a:t>
            </a:r>
          </a:p>
          <a:p>
            <a:pPr lvl="1"/>
            <a:r>
              <a:rPr lang="en-US" sz="2200" dirty="0" smtClean="0"/>
              <a:t>Meetings on location</a:t>
            </a:r>
          </a:p>
          <a:p>
            <a:r>
              <a:rPr lang="en-US" sz="2400" dirty="0" smtClean="0"/>
              <a:t>Work with lobbyists from UEN, RSAI, IASB, SAI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95896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Parents for Great Iowa Schools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302125"/>
          </a:xfrm>
        </p:spPr>
        <p:txBody>
          <a:bodyPr>
            <a:noAutofit/>
          </a:bodyPr>
          <a:lstStyle/>
          <a:p>
            <a:r>
              <a:rPr lang="en-US" sz="2400" dirty="0" smtClean="0"/>
              <a:t>Guiding </a:t>
            </a:r>
            <a:r>
              <a:rPr lang="en-US" sz="2400" dirty="0" smtClean="0"/>
              <a:t>Principal + </a:t>
            </a:r>
            <a:r>
              <a:rPr lang="en-US" sz="2400" dirty="0" smtClean="0"/>
              <a:t>Values</a:t>
            </a:r>
          </a:p>
          <a:p>
            <a:pPr lvl="1"/>
            <a:r>
              <a:rPr lang="en-US" sz="2200" dirty="0" smtClean="0"/>
              <a:t>Non-partisan</a:t>
            </a:r>
          </a:p>
          <a:p>
            <a:pPr lvl="1"/>
            <a:r>
              <a:rPr lang="en-US" sz="2200" dirty="0" smtClean="0"/>
              <a:t>Student-focused</a:t>
            </a:r>
          </a:p>
          <a:p>
            <a:pPr lvl="1"/>
            <a:r>
              <a:rPr lang="en-US" sz="2200" dirty="0" smtClean="0"/>
              <a:t>Informed</a:t>
            </a:r>
          </a:p>
          <a:p>
            <a:pPr lvl="1"/>
            <a:r>
              <a:rPr lang="en-US" sz="2200" dirty="0" smtClean="0"/>
              <a:t>Action Oriented</a:t>
            </a:r>
            <a:endParaRPr lang="en-US" sz="2200" dirty="0" smtClean="0"/>
          </a:p>
          <a:p>
            <a:r>
              <a:rPr lang="en-US" sz="2400" dirty="0" smtClean="0"/>
              <a:t>Priorities </a:t>
            </a:r>
            <a:r>
              <a:rPr lang="en-US" sz="2400" dirty="0" smtClean="0"/>
              <a:t>2017 legislative session</a:t>
            </a:r>
          </a:p>
          <a:p>
            <a:pPr lvl="1"/>
            <a:r>
              <a:rPr lang="en-US" sz="2200" dirty="0" smtClean="0"/>
              <a:t>1</a:t>
            </a:r>
            <a:r>
              <a:rPr lang="en-US" sz="2200" dirty="0" smtClean="0"/>
              <a:t>) </a:t>
            </a:r>
            <a:r>
              <a:rPr lang="en-US" sz="2200" dirty="0" smtClean="0"/>
              <a:t>SSA</a:t>
            </a:r>
          </a:p>
          <a:p>
            <a:pPr lvl="1"/>
            <a:r>
              <a:rPr lang="en-US" sz="2000" dirty="0" smtClean="0"/>
              <a:t>2</a:t>
            </a:r>
            <a:r>
              <a:rPr lang="en-US" sz="2000" dirty="0" smtClean="0"/>
              <a:t>) </a:t>
            </a:r>
            <a:r>
              <a:rPr lang="en-US" sz="2000" dirty="0" smtClean="0"/>
              <a:t>ESAs</a:t>
            </a:r>
          </a:p>
          <a:p>
            <a:r>
              <a:rPr lang="en-US" sz="2200" dirty="0" smtClean="0"/>
              <a:t>Proactive between legislative sessions</a:t>
            </a:r>
            <a:endParaRPr lang="en-US" sz="22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264265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DMPS Legislative Action Team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227248"/>
          </a:xfrm>
        </p:spPr>
        <p:txBody>
          <a:bodyPr>
            <a:noAutofit/>
          </a:bodyPr>
          <a:lstStyle/>
          <a:p>
            <a:r>
              <a:rPr lang="en-US" sz="2400" dirty="0" smtClean="0"/>
              <a:t>Cindy </a:t>
            </a:r>
            <a:r>
              <a:rPr lang="en-US" sz="2400" dirty="0" err="1" smtClean="0"/>
              <a:t>Elsbernd</a:t>
            </a:r>
            <a:r>
              <a:rPr lang="en-US" sz="2400" dirty="0" smtClean="0"/>
              <a:t>, Des Moines School Board</a:t>
            </a:r>
          </a:p>
          <a:p>
            <a:r>
              <a:rPr lang="en-US" sz="2400" dirty="0" smtClean="0"/>
              <a:t>Louisa Dykstra, </a:t>
            </a:r>
            <a:r>
              <a:rPr lang="en-US" sz="2400" dirty="0" smtClean="0"/>
              <a:t>parent on steering </a:t>
            </a:r>
            <a:r>
              <a:rPr lang="en-US" sz="2400" dirty="0" smtClean="0"/>
              <a:t>committee </a:t>
            </a:r>
          </a:p>
          <a:p>
            <a:r>
              <a:rPr lang="en-US" sz="2400" dirty="0" smtClean="0"/>
              <a:t>School </a:t>
            </a:r>
            <a:r>
              <a:rPr lang="en-US" sz="2400" dirty="0"/>
              <a:t>Board led</a:t>
            </a:r>
            <a:br>
              <a:rPr lang="en-US" sz="2400" dirty="0"/>
            </a:br>
            <a:r>
              <a:rPr lang="en-US" sz="2400" dirty="0"/>
              <a:t>Parents – Board – Administration – </a:t>
            </a:r>
            <a:r>
              <a:rPr lang="en-US" sz="2400" dirty="0" smtClean="0"/>
              <a:t>Lobbyists</a:t>
            </a:r>
          </a:p>
          <a:p>
            <a:r>
              <a:rPr lang="en-US" sz="2400" dirty="0" err="1" smtClean="0"/>
              <a:t>Facebook.com</a:t>
            </a:r>
            <a:r>
              <a:rPr lang="en-US" sz="2400" dirty="0" smtClean="0"/>
              <a:t>/</a:t>
            </a:r>
            <a:r>
              <a:rPr lang="en-US" sz="2400" dirty="0" err="1" smtClean="0"/>
              <a:t>DMPSCommLegisAction</a:t>
            </a:r>
            <a:endParaRPr lang="en-US" sz="2400" dirty="0" smtClean="0"/>
          </a:p>
          <a:p>
            <a:r>
              <a:rPr lang="en-US" sz="2400" dirty="0" smtClean="0"/>
              <a:t>2017 legislative priorities</a:t>
            </a:r>
          </a:p>
          <a:p>
            <a:pPr lvl="1"/>
            <a:r>
              <a:rPr lang="en-US" sz="2200" dirty="0" smtClean="0"/>
              <a:t>SAVE</a:t>
            </a:r>
          </a:p>
          <a:p>
            <a:pPr lvl="1"/>
            <a:r>
              <a:rPr lang="en-US" sz="2200" dirty="0" smtClean="0"/>
              <a:t>Pre-K</a:t>
            </a:r>
          </a:p>
          <a:p>
            <a:pPr lvl="1"/>
            <a:r>
              <a:rPr lang="en-US" sz="2200" dirty="0" smtClean="0"/>
              <a:t>ELL</a:t>
            </a:r>
            <a:endParaRPr lang="en-US" sz="2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998727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How to get </a:t>
            </a:r>
            <a:r>
              <a:rPr lang="en-US" sz="3600" smtClean="0"/>
              <a:t>Parents Engaged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4545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Understand what a difference they can make</a:t>
            </a:r>
          </a:p>
          <a:p>
            <a:pPr lvl="1"/>
            <a:r>
              <a:rPr lang="en-US" sz="2200" dirty="0" smtClean="0"/>
              <a:t>Voice heard more than administrators/teachers</a:t>
            </a:r>
          </a:p>
          <a:p>
            <a:pPr lvl="1"/>
            <a:r>
              <a:rPr lang="en-US" sz="2200" dirty="0" smtClean="0"/>
              <a:t>Small numbers who build relationships make a difference!!</a:t>
            </a:r>
          </a:p>
          <a:p>
            <a:r>
              <a:rPr lang="en-US" sz="2400" dirty="0" smtClean="0"/>
              <a:t>Educate and Empower</a:t>
            </a:r>
          </a:p>
          <a:p>
            <a:pPr lvl="1"/>
            <a:r>
              <a:rPr lang="en-US" sz="2200" dirty="0" smtClean="0"/>
              <a:t>How to connect with legislators</a:t>
            </a:r>
          </a:p>
          <a:p>
            <a:pPr lvl="1"/>
            <a:r>
              <a:rPr lang="en-US" sz="2200" dirty="0" smtClean="0"/>
              <a:t>What your district needs</a:t>
            </a:r>
          </a:p>
          <a:p>
            <a:pPr lvl="1"/>
            <a:r>
              <a:rPr lang="en-US" sz="2200" dirty="0" smtClean="0"/>
              <a:t>Use your resources: UEN, IASB, SAI, etc. to help parents be most effective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1193516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will work for you?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4114800" cy="408419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are your district’s priorities?</a:t>
            </a:r>
          </a:p>
          <a:p>
            <a:pPr marL="857256" lvl="1" indent="-457200">
              <a:buFont typeface="+mj-lt"/>
              <a:buAutoNum type="arabicPeriod"/>
            </a:pPr>
            <a:r>
              <a:rPr lang="en-US" sz="2200" dirty="0" smtClean="0"/>
              <a:t>Write down top two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Five people</a:t>
            </a:r>
          </a:p>
          <a:p>
            <a:pPr marL="857256" lvl="1" indent="-457200">
              <a:buFont typeface="+mj-lt"/>
              <a:buAutoNum type="arabicPeriod"/>
            </a:pPr>
            <a:r>
              <a:rPr lang="en-US" sz="2200" dirty="0" smtClean="0"/>
              <a:t>Parents/community/ business</a:t>
            </a:r>
          </a:p>
          <a:p>
            <a:pPr marL="857256" lvl="1" indent="-457200">
              <a:buFont typeface="+mj-lt"/>
              <a:buAutoNum type="arabicPeriod"/>
            </a:pPr>
            <a:r>
              <a:rPr lang="en-US" sz="2200" dirty="0" smtClean="0"/>
              <a:t>Active, non-confrontational</a:t>
            </a:r>
            <a:endParaRPr lang="en-US" sz="2200" dirty="0"/>
          </a:p>
        </p:txBody>
      </p:sp>
      <p:pic>
        <p:nvPicPr>
          <p:cNvPr id="4" name="Picture 3" descr="large crowd turned out for the Baltimore County School Board meeting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368007" cy="326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132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will work for you?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4114800" cy="408419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200" dirty="0" smtClean="0"/>
              <a:t>How are your district’s priorities personal for the five people you named? </a:t>
            </a: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200" dirty="0" smtClean="0"/>
              <a:t>What’s the easiest method for you to activate? </a:t>
            </a:r>
          </a:p>
          <a:p>
            <a:pPr marL="857256" lvl="1" indent="-457200"/>
            <a:r>
              <a:rPr lang="en-US" dirty="0" smtClean="0"/>
              <a:t>Committee? </a:t>
            </a:r>
          </a:p>
          <a:p>
            <a:pPr marL="857256" lvl="1" indent="-457200"/>
            <a:r>
              <a:rPr lang="en-US" dirty="0" smtClean="0"/>
              <a:t>Emails? Phone? 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Long-term game</a:t>
            </a:r>
            <a:br>
              <a:rPr lang="en-US" dirty="0" smtClean="0"/>
            </a:br>
            <a:r>
              <a:rPr lang="en-US" dirty="0" smtClean="0"/>
              <a:t>goal is moving the needle with conversations</a:t>
            </a:r>
          </a:p>
        </p:txBody>
      </p:sp>
      <p:pic>
        <p:nvPicPr>
          <p:cNvPr id="4" name="Picture 3" descr="large crowd turned out for the Baltimore County School Board meeting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368007" cy="326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06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2840218"/>
            <a:ext cx="6711950" cy="2620601"/>
          </a:xfrm>
        </p:spPr>
      </p:pic>
    </p:spTree>
    <p:extLst>
      <p:ext uri="{BB962C8B-B14F-4D97-AF65-F5344CB8AC3E}">
        <p14:creationId xmlns:p14="http://schemas.microsoft.com/office/powerpoint/2010/main" val="1354785863"/>
      </p:ext>
    </p:extLst>
  </p:cSld>
  <p:clrMapOvr>
    <a:masterClrMapping/>
  </p:clrMapOvr>
  <p:transition>
    <p:fade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Light Background Segoe 4-3 template-template_April-17-2007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F2D80D-E46C-4045-8458-3B3FECFDBF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(Blue bar design)</Template>
  <TotalTime>2011</TotalTime>
  <Words>370</Words>
  <Application>Microsoft Macintosh PowerPoint</Application>
  <PresentationFormat>On-screen Show (4:3)</PresentationFormat>
  <Paragraphs>62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Century Gothic</vt:lpstr>
      <vt:lpstr>Courier New</vt:lpstr>
      <vt:lpstr>Wingdings</vt:lpstr>
      <vt:lpstr>Wingdings 3</vt:lpstr>
      <vt:lpstr>Arial</vt:lpstr>
      <vt:lpstr>Light Background Segoe 4-3 template-template_April-17-2007</vt:lpstr>
      <vt:lpstr>White with Courier font for code slides</vt:lpstr>
      <vt:lpstr>Ion</vt:lpstr>
      <vt:lpstr> Activating Parents  and Community Members to Advocate for Public Schools</vt:lpstr>
      <vt:lpstr>What’s your starting point?</vt:lpstr>
      <vt:lpstr>Parents for Great Iowa Schools</vt:lpstr>
      <vt:lpstr>Parents for Great Iowa Schools</vt:lpstr>
      <vt:lpstr>DMPS Legislative Action Team</vt:lpstr>
      <vt:lpstr>How to get Parents Engaged</vt:lpstr>
      <vt:lpstr>What will work for you?</vt:lpstr>
      <vt:lpstr>What will work for you?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Finance 101 for Parents</dc:title>
  <dc:creator>Margaret</dc:creator>
  <cp:keywords/>
  <cp:lastModifiedBy>Louisa Dykstra</cp:lastModifiedBy>
  <cp:revision>53</cp:revision>
  <cp:lastPrinted>2016-10-09T17:44:10Z</cp:lastPrinted>
  <dcterms:created xsi:type="dcterms:W3CDTF">2016-09-14T20:48:39Z</dcterms:created>
  <dcterms:modified xsi:type="dcterms:W3CDTF">2017-06-05T23:07:35Z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TC102867629990</vt:lpwstr>
  </property>
</Properties>
</file>