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7" r:id="rId5"/>
    <p:sldId id="261" r:id="rId6"/>
    <p:sldId id="259" r:id="rId7"/>
    <p:sldId id="260" r:id="rId8"/>
    <p:sldId id="262" r:id="rId9"/>
    <p:sldId id="263" r:id="rId10"/>
    <p:sldId id="264" r:id="rId11"/>
    <p:sldId id="288" r:id="rId12"/>
    <p:sldId id="292" r:id="rId13"/>
    <p:sldId id="282" r:id="rId14"/>
    <p:sldId id="283" r:id="rId15"/>
    <p:sldId id="291" r:id="rId16"/>
    <p:sldId id="290" r:id="rId17"/>
    <p:sldId id="284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all Bauer" initials="RB" lastIdx="7" clrIdx="0">
    <p:extLst>
      <p:ext uri="{19B8F6BF-5375-455C-9EA6-DF929625EA0E}">
        <p15:presenceInfo xmlns:p15="http://schemas.microsoft.com/office/powerpoint/2012/main" userId="S-1-5-21-920786116-1691698290-410060929-54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swenson\Downloads\download%20(37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Cumulative Change in Employment: January 1980 = Baseline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U.S.</c:v>
          </c:tx>
          <c:marker>
            <c:symbol val="none"/>
          </c:marker>
          <c:dLbls>
            <c:dLbl>
              <c:idx val="86"/>
              <c:layout>
                <c:manualLayout>
                  <c:x val="0"/>
                  <c:y val="-2.826379692159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22A-427B-AACE-F2A5DD9735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'[SeriesReport-20161116155811_6d3ea5.xlsx]BLS Data Series'!$B$13:$B$99</c:f>
              <c:numCache>
                <c:formatCode>General</c:formatCode>
                <c:ptCount val="87"/>
                <c:pt idx="0">
                  <c:v>1980</c:v>
                </c:pt>
                <c:pt idx="1">
                  <c:v>1980</c:v>
                </c:pt>
                <c:pt idx="2">
                  <c:v>1980</c:v>
                </c:pt>
                <c:pt idx="3">
                  <c:v>1980</c:v>
                </c:pt>
                <c:pt idx="4">
                  <c:v>1980</c:v>
                </c:pt>
                <c:pt idx="5">
                  <c:v>1980</c:v>
                </c:pt>
                <c:pt idx="6">
                  <c:v>1980</c:v>
                </c:pt>
                <c:pt idx="7">
                  <c:v>1980</c:v>
                </c:pt>
                <c:pt idx="8">
                  <c:v>1980</c:v>
                </c:pt>
                <c:pt idx="9">
                  <c:v>1980</c:v>
                </c:pt>
                <c:pt idx="10">
                  <c:v>1980</c:v>
                </c:pt>
                <c:pt idx="11">
                  <c:v>1980</c:v>
                </c:pt>
                <c:pt idx="12">
                  <c:v>1981</c:v>
                </c:pt>
                <c:pt idx="13">
                  <c:v>1981</c:v>
                </c:pt>
                <c:pt idx="14">
                  <c:v>1981</c:v>
                </c:pt>
                <c:pt idx="15">
                  <c:v>1981</c:v>
                </c:pt>
                <c:pt idx="16">
                  <c:v>1981</c:v>
                </c:pt>
                <c:pt idx="17">
                  <c:v>1981</c:v>
                </c:pt>
                <c:pt idx="18">
                  <c:v>1981</c:v>
                </c:pt>
                <c:pt idx="19">
                  <c:v>1981</c:v>
                </c:pt>
                <c:pt idx="20">
                  <c:v>1981</c:v>
                </c:pt>
                <c:pt idx="21">
                  <c:v>1981</c:v>
                </c:pt>
                <c:pt idx="22">
                  <c:v>1981</c:v>
                </c:pt>
                <c:pt idx="23">
                  <c:v>1981</c:v>
                </c:pt>
                <c:pt idx="24">
                  <c:v>1982</c:v>
                </c:pt>
                <c:pt idx="25">
                  <c:v>1982</c:v>
                </c:pt>
                <c:pt idx="26">
                  <c:v>1982</c:v>
                </c:pt>
                <c:pt idx="27">
                  <c:v>1982</c:v>
                </c:pt>
                <c:pt idx="28">
                  <c:v>1982</c:v>
                </c:pt>
                <c:pt idx="29">
                  <c:v>1982</c:v>
                </c:pt>
                <c:pt idx="30">
                  <c:v>1982</c:v>
                </c:pt>
                <c:pt idx="31">
                  <c:v>1982</c:v>
                </c:pt>
                <c:pt idx="32">
                  <c:v>1982</c:v>
                </c:pt>
                <c:pt idx="33">
                  <c:v>1982</c:v>
                </c:pt>
                <c:pt idx="34">
                  <c:v>1982</c:v>
                </c:pt>
                <c:pt idx="35">
                  <c:v>1982</c:v>
                </c:pt>
                <c:pt idx="36">
                  <c:v>1983</c:v>
                </c:pt>
                <c:pt idx="37">
                  <c:v>1983</c:v>
                </c:pt>
                <c:pt idx="38">
                  <c:v>1983</c:v>
                </c:pt>
                <c:pt idx="39">
                  <c:v>1983</c:v>
                </c:pt>
                <c:pt idx="40">
                  <c:v>1983</c:v>
                </c:pt>
                <c:pt idx="41">
                  <c:v>1983</c:v>
                </c:pt>
                <c:pt idx="42">
                  <c:v>1983</c:v>
                </c:pt>
                <c:pt idx="43">
                  <c:v>1983</c:v>
                </c:pt>
                <c:pt idx="44">
                  <c:v>1983</c:v>
                </c:pt>
                <c:pt idx="45">
                  <c:v>1983</c:v>
                </c:pt>
                <c:pt idx="46">
                  <c:v>1983</c:v>
                </c:pt>
                <c:pt idx="47">
                  <c:v>1983</c:v>
                </c:pt>
                <c:pt idx="48">
                  <c:v>1984</c:v>
                </c:pt>
                <c:pt idx="49">
                  <c:v>1984</c:v>
                </c:pt>
                <c:pt idx="50">
                  <c:v>1984</c:v>
                </c:pt>
                <c:pt idx="51">
                  <c:v>1984</c:v>
                </c:pt>
                <c:pt idx="52">
                  <c:v>1984</c:v>
                </c:pt>
                <c:pt idx="53">
                  <c:v>1984</c:v>
                </c:pt>
                <c:pt idx="54">
                  <c:v>1984</c:v>
                </c:pt>
                <c:pt idx="55">
                  <c:v>1984</c:v>
                </c:pt>
                <c:pt idx="56">
                  <c:v>1984</c:v>
                </c:pt>
                <c:pt idx="57">
                  <c:v>1984</c:v>
                </c:pt>
                <c:pt idx="58">
                  <c:v>1984</c:v>
                </c:pt>
                <c:pt idx="59">
                  <c:v>1984</c:v>
                </c:pt>
                <c:pt idx="60">
                  <c:v>1985</c:v>
                </c:pt>
                <c:pt idx="61">
                  <c:v>1985</c:v>
                </c:pt>
                <c:pt idx="62">
                  <c:v>1985</c:v>
                </c:pt>
                <c:pt idx="63">
                  <c:v>1985</c:v>
                </c:pt>
                <c:pt idx="64">
                  <c:v>1985</c:v>
                </c:pt>
                <c:pt idx="65">
                  <c:v>1985</c:v>
                </c:pt>
                <c:pt idx="66">
                  <c:v>1985</c:v>
                </c:pt>
                <c:pt idx="67">
                  <c:v>1985</c:v>
                </c:pt>
                <c:pt idx="68">
                  <c:v>1985</c:v>
                </c:pt>
                <c:pt idx="69">
                  <c:v>1985</c:v>
                </c:pt>
                <c:pt idx="70">
                  <c:v>1985</c:v>
                </c:pt>
                <c:pt idx="71">
                  <c:v>1985</c:v>
                </c:pt>
                <c:pt idx="72">
                  <c:v>1986</c:v>
                </c:pt>
                <c:pt idx="73">
                  <c:v>1986</c:v>
                </c:pt>
                <c:pt idx="74">
                  <c:v>1986</c:v>
                </c:pt>
                <c:pt idx="75">
                  <c:v>1986</c:v>
                </c:pt>
                <c:pt idx="76">
                  <c:v>1986</c:v>
                </c:pt>
                <c:pt idx="77">
                  <c:v>1986</c:v>
                </c:pt>
                <c:pt idx="78">
                  <c:v>1986</c:v>
                </c:pt>
                <c:pt idx="79">
                  <c:v>1986</c:v>
                </c:pt>
                <c:pt idx="80">
                  <c:v>1986</c:v>
                </c:pt>
                <c:pt idx="81">
                  <c:v>1986</c:v>
                </c:pt>
                <c:pt idx="82">
                  <c:v>1986</c:v>
                </c:pt>
                <c:pt idx="83">
                  <c:v>1986</c:v>
                </c:pt>
                <c:pt idx="84">
                  <c:v>1987</c:v>
                </c:pt>
                <c:pt idx="85">
                  <c:v>1987</c:v>
                </c:pt>
                <c:pt idx="86">
                  <c:v>1987</c:v>
                </c:pt>
              </c:numCache>
            </c:numRef>
          </c:cat>
          <c:val>
            <c:numRef>
              <c:f>'[SeriesReport-20161116155811_6d3ea5.xlsx]BLS Data Series'!$E$13:$E$99</c:f>
              <c:numCache>
                <c:formatCode>0.0%</c:formatCode>
                <c:ptCount val="87"/>
                <c:pt idx="0" formatCode="#0">
                  <c:v>0</c:v>
                </c:pt>
                <c:pt idx="1">
                  <c:v>1.1614053004134206E-3</c:v>
                </c:pt>
                <c:pt idx="2">
                  <c:v>-1.6587357066368824E-3</c:v>
                </c:pt>
                <c:pt idx="3">
                  <c:v>-6.4725513575549787E-3</c:v>
                </c:pt>
                <c:pt idx="4">
                  <c:v>-9.3748116943380699E-3</c:v>
                </c:pt>
                <c:pt idx="5">
                  <c:v>-1.203285404109633E-2</c:v>
                </c:pt>
                <c:pt idx="6">
                  <c:v>-1.087762816403659E-2</c:v>
                </c:pt>
                <c:pt idx="7">
                  <c:v>-1.0594215880138425E-2</c:v>
                </c:pt>
                <c:pt idx="8">
                  <c:v>-8.0341090235043211E-3</c:v>
                </c:pt>
                <c:pt idx="9">
                  <c:v>-5.6117506557702423E-3</c:v>
                </c:pt>
                <c:pt idx="10">
                  <c:v>-3.316071164847223E-3</c:v>
                </c:pt>
                <c:pt idx="11">
                  <c:v>-2.4220031554043064E-3</c:v>
                </c:pt>
                <c:pt idx="12">
                  <c:v>7.9978860242935212E-4</c:v>
                </c:pt>
                <c:pt idx="13">
                  <c:v>3.1608510805445356E-3</c:v>
                </c:pt>
                <c:pt idx="14">
                  <c:v>6.9536069168971704E-3</c:v>
                </c:pt>
                <c:pt idx="15">
                  <c:v>1.1776070648986892E-2</c:v>
                </c:pt>
                <c:pt idx="16">
                  <c:v>1.1696906621121106E-2</c:v>
                </c:pt>
                <c:pt idx="17">
                  <c:v>4.2746914362584709E-3</c:v>
                </c:pt>
                <c:pt idx="18">
                  <c:v>8.2129554096178614E-3</c:v>
                </c:pt>
                <c:pt idx="19">
                  <c:v>8.1732307018427264E-3</c:v>
                </c:pt>
                <c:pt idx="20">
                  <c:v>1.9659985314963713E-3</c:v>
                </c:pt>
                <c:pt idx="21">
                  <c:v>5.1039902168177331E-3</c:v>
                </c:pt>
                <c:pt idx="22">
                  <c:v>3.4004296756633412E-3</c:v>
                </c:pt>
                <c:pt idx="23">
                  <c:v>-2.2079609557297264E-3</c:v>
                </c:pt>
                <c:pt idx="24">
                  <c:v>-1.7362865114525228E-3</c:v>
                </c:pt>
                <c:pt idx="25">
                  <c:v>-1.0341238504567585E-3</c:v>
                </c:pt>
                <c:pt idx="26">
                  <c:v>-1.9362709605788009E-3</c:v>
                </c:pt>
                <c:pt idx="27">
                  <c:v>-2.8994301226302754E-3</c:v>
                </c:pt>
                <c:pt idx="28">
                  <c:v>2.5235633697774373E-3</c:v>
                </c:pt>
                <c:pt idx="29">
                  <c:v>-3.1997975315769533E-3</c:v>
                </c:pt>
                <c:pt idx="30">
                  <c:v>-3.7020930219680004E-3</c:v>
                </c:pt>
                <c:pt idx="31">
                  <c:v>-2.2949588517249264E-3</c:v>
                </c:pt>
                <c:pt idx="32">
                  <c:v>-3.5897105906066429E-3</c:v>
                </c:pt>
                <c:pt idx="33">
                  <c:v>-6.4941164436377319E-3</c:v>
                </c:pt>
                <c:pt idx="34">
                  <c:v>-7.5322659170036221E-3</c:v>
                </c:pt>
                <c:pt idx="35">
                  <c:v>-8.3394335657243079E-3</c:v>
                </c:pt>
                <c:pt idx="36">
                  <c:v>-7.0368243081107007E-3</c:v>
                </c:pt>
                <c:pt idx="37">
                  <c:v>-7.7629162192450751E-3</c:v>
                </c:pt>
                <c:pt idx="38">
                  <c:v>-6.8546418396470132E-3</c:v>
                </c:pt>
                <c:pt idx="39">
                  <c:v>-3.0131028041656682E-3</c:v>
                </c:pt>
                <c:pt idx="40">
                  <c:v>-2.1894788588060488E-3</c:v>
                </c:pt>
                <c:pt idx="41">
                  <c:v>7.7561264080493464E-3</c:v>
                </c:pt>
                <c:pt idx="42">
                  <c:v>1.3469957854990278E-2</c:v>
                </c:pt>
                <c:pt idx="43">
                  <c:v>1.7422214593587948E-2</c:v>
                </c:pt>
                <c:pt idx="44">
                  <c:v>2.1437646449347425E-2</c:v>
                </c:pt>
                <c:pt idx="45">
                  <c:v>2.1663101279962294E-2</c:v>
                </c:pt>
                <c:pt idx="46">
                  <c:v>2.8425221645704712E-2</c:v>
                </c:pt>
                <c:pt idx="47">
                  <c:v>3.1024292988752866E-2</c:v>
                </c:pt>
                <c:pt idx="48">
                  <c:v>3.3014661546755142E-2</c:v>
                </c:pt>
                <c:pt idx="49">
                  <c:v>3.9051424756413877E-2</c:v>
                </c:pt>
                <c:pt idx="50">
                  <c:v>4.0428755624036028E-2</c:v>
                </c:pt>
                <c:pt idx="51">
                  <c:v>4.3977958736562184E-2</c:v>
                </c:pt>
                <c:pt idx="52">
                  <c:v>5.2191806305953325E-2</c:v>
                </c:pt>
                <c:pt idx="53">
                  <c:v>5.597532802317795E-2</c:v>
                </c:pt>
                <c:pt idx="54">
                  <c:v>5.44979293812482E-2</c:v>
                </c:pt>
                <c:pt idx="55">
                  <c:v>5.1918140885966801E-2</c:v>
                </c:pt>
                <c:pt idx="56">
                  <c:v>5.5027599535872218E-2</c:v>
                </c:pt>
                <c:pt idx="57">
                  <c:v>5.6430576121330622E-2</c:v>
                </c:pt>
                <c:pt idx="58">
                  <c:v>5.9592317161486719E-2</c:v>
                </c:pt>
                <c:pt idx="59">
                  <c:v>6.1960867344553971E-2</c:v>
                </c:pt>
                <c:pt idx="60">
                  <c:v>6.2704585748289521E-2</c:v>
                </c:pt>
                <c:pt idx="61">
                  <c:v>6.5084597413168854E-2</c:v>
                </c:pt>
                <c:pt idx="62">
                  <c:v>6.9157611349633497E-2</c:v>
                </c:pt>
                <c:pt idx="63">
                  <c:v>6.866223332011645E-2</c:v>
                </c:pt>
                <c:pt idx="64">
                  <c:v>6.8624827769132701E-2</c:v>
                </c:pt>
                <c:pt idx="65">
                  <c:v>6.4631635834071166E-2</c:v>
                </c:pt>
                <c:pt idx="66">
                  <c:v>6.7467183460943159E-2</c:v>
                </c:pt>
                <c:pt idx="67">
                  <c:v>7.016363594064956E-2</c:v>
                </c:pt>
                <c:pt idx="68">
                  <c:v>7.5411313236508293E-2</c:v>
                </c:pt>
                <c:pt idx="69">
                  <c:v>7.7176177574173388E-2</c:v>
                </c:pt>
                <c:pt idx="70">
                  <c:v>7.8659760798556078E-2</c:v>
                </c:pt>
                <c:pt idx="71">
                  <c:v>8.0594820563200886E-2</c:v>
                </c:pt>
                <c:pt idx="72">
                  <c:v>8.6795382402485299E-2</c:v>
                </c:pt>
                <c:pt idx="73">
                  <c:v>8.3057562460710832E-2</c:v>
                </c:pt>
                <c:pt idx="74">
                  <c:v>8.6348491664250737E-2</c:v>
                </c:pt>
                <c:pt idx="75">
                  <c:v>8.7405117627847639E-2</c:v>
                </c:pt>
                <c:pt idx="76">
                  <c:v>8.866255209440177E-2</c:v>
                </c:pt>
                <c:pt idx="77">
                  <c:v>9.3126796885352192E-2</c:v>
                </c:pt>
                <c:pt idx="78">
                  <c:v>9.5262301010343053E-2</c:v>
                </c:pt>
                <c:pt idx="79">
                  <c:v>9.7129161951969412E-2</c:v>
                </c:pt>
                <c:pt idx="80">
                  <c:v>9.7765438823305129E-2</c:v>
                </c:pt>
                <c:pt idx="81">
                  <c:v>9.9473210090961883E-2</c:v>
                </c:pt>
                <c:pt idx="82">
                  <c:v>0.10130502748959991</c:v>
                </c:pt>
                <c:pt idx="83">
                  <c:v>0.10359513837441559</c:v>
                </c:pt>
                <c:pt idx="84">
                  <c:v>0.10562714473233781</c:v>
                </c:pt>
                <c:pt idx="85">
                  <c:v>0.10836704360843852</c:v>
                </c:pt>
                <c:pt idx="86">
                  <c:v>0.10972426158124016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22A-427B-AACE-F2A5DD973558}"/>
            </c:ext>
          </c:extLst>
        </c:ser>
        <c:ser>
          <c:idx val="0"/>
          <c:order val="1"/>
          <c:tx>
            <c:v>Iowa</c:v>
          </c:tx>
          <c:marker>
            <c:symbol val="none"/>
          </c:marker>
          <c:dLbls>
            <c:dLbl>
              <c:idx val="37"/>
              <c:layout>
                <c:manualLayout>
                  <c:x val="-3.2258064516128976E-2"/>
                  <c:y val="3.8358010107884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22A-427B-AACE-F2A5DD9735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'[SeriesReport-20161116155811_6d3ea5.xlsx]BLS Data Series'!$B$13:$B$99</c:f>
              <c:numCache>
                <c:formatCode>General</c:formatCode>
                <c:ptCount val="87"/>
                <c:pt idx="0">
                  <c:v>1980</c:v>
                </c:pt>
                <c:pt idx="1">
                  <c:v>1980</c:v>
                </c:pt>
                <c:pt idx="2">
                  <c:v>1980</c:v>
                </c:pt>
                <c:pt idx="3">
                  <c:v>1980</c:v>
                </c:pt>
                <c:pt idx="4">
                  <c:v>1980</c:v>
                </c:pt>
                <c:pt idx="5">
                  <c:v>1980</c:v>
                </c:pt>
                <c:pt idx="6">
                  <c:v>1980</c:v>
                </c:pt>
                <c:pt idx="7">
                  <c:v>1980</c:v>
                </c:pt>
                <c:pt idx="8">
                  <c:v>1980</c:v>
                </c:pt>
                <c:pt idx="9">
                  <c:v>1980</c:v>
                </c:pt>
                <c:pt idx="10">
                  <c:v>1980</c:v>
                </c:pt>
                <c:pt idx="11">
                  <c:v>1980</c:v>
                </c:pt>
                <c:pt idx="12">
                  <c:v>1981</c:v>
                </c:pt>
                <c:pt idx="13">
                  <c:v>1981</c:v>
                </c:pt>
                <c:pt idx="14">
                  <c:v>1981</c:v>
                </c:pt>
                <c:pt idx="15">
                  <c:v>1981</c:v>
                </c:pt>
                <c:pt idx="16">
                  <c:v>1981</c:v>
                </c:pt>
                <c:pt idx="17">
                  <c:v>1981</c:v>
                </c:pt>
                <c:pt idx="18">
                  <c:v>1981</c:v>
                </c:pt>
                <c:pt idx="19">
                  <c:v>1981</c:v>
                </c:pt>
                <c:pt idx="20">
                  <c:v>1981</c:v>
                </c:pt>
                <c:pt idx="21">
                  <c:v>1981</c:v>
                </c:pt>
                <c:pt idx="22">
                  <c:v>1981</c:v>
                </c:pt>
                <c:pt idx="23">
                  <c:v>1981</c:v>
                </c:pt>
                <c:pt idx="24">
                  <c:v>1982</c:v>
                </c:pt>
                <c:pt idx="25">
                  <c:v>1982</c:v>
                </c:pt>
                <c:pt idx="26">
                  <c:v>1982</c:v>
                </c:pt>
                <c:pt idx="27">
                  <c:v>1982</c:v>
                </c:pt>
                <c:pt idx="28">
                  <c:v>1982</c:v>
                </c:pt>
                <c:pt idx="29">
                  <c:v>1982</c:v>
                </c:pt>
                <c:pt idx="30">
                  <c:v>1982</c:v>
                </c:pt>
                <c:pt idx="31">
                  <c:v>1982</c:v>
                </c:pt>
                <c:pt idx="32">
                  <c:v>1982</c:v>
                </c:pt>
                <c:pt idx="33">
                  <c:v>1982</c:v>
                </c:pt>
                <c:pt idx="34">
                  <c:v>1982</c:v>
                </c:pt>
                <c:pt idx="35">
                  <c:v>1982</c:v>
                </c:pt>
                <c:pt idx="36">
                  <c:v>1983</c:v>
                </c:pt>
                <c:pt idx="37">
                  <c:v>1983</c:v>
                </c:pt>
                <c:pt idx="38">
                  <c:v>1983</c:v>
                </c:pt>
                <c:pt idx="39">
                  <c:v>1983</c:v>
                </c:pt>
                <c:pt idx="40">
                  <c:v>1983</c:v>
                </c:pt>
                <c:pt idx="41">
                  <c:v>1983</c:v>
                </c:pt>
                <c:pt idx="42">
                  <c:v>1983</c:v>
                </c:pt>
                <c:pt idx="43">
                  <c:v>1983</c:v>
                </c:pt>
                <c:pt idx="44">
                  <c:v>1983</c:v>
                </c:pt>
                <c:pt idx="45">
                  <c:v>1983</c:v>
                </c:pt>
                <c:pt idx="46">
                  <c:v>1983</c:v>
                </c:pt>
                <c:pt idx="47">
                  <c:v>1983</c:v>
                </c:pt>
                <c:pt idx="48">
                  <c:v>1984</c:v>
                </c:pt>
                <c:pt idx="49">
                  <c:v>1984</c:v>
                </c:pt>
                <c:pt idx="50">
                  <c:v>1984</c:v>
                </c:pt>
                <c:pt idx="51">
                  <c:v>1984</c:v>
                </c:pt>
                <c:pt idx="52">
                  <c:v>1984</c:v>
                </c:pt>
                <c:pt idx="53">
                  <c:v>1984</c:v>
                </c:pt>
                <c:pt idx="54">
                  <c:v>1984</c:v>
                </c:pt>
                <c:pt idx="55">
                  <c:v>1984</c:v>
                </c:pt>
                <c:pt idx="56">
                  <c:v>1984</c:v>
                </c:pt>
                <c:pt idx="57">
                  <c:v>1984</c:v>
                </c:pt>
                <c:pt idx="58">
                  <c:v>1984</c:v>
                </c:pt>
                <c:pt idx="59">
                  <c:v>1984</c:v>
                </c:pt>
                <c:pt idx="60">
                  <c:v>1985</c:v>
                </c:pt>
                <c:pt idx="61">
                  <c:v>1985</c:v>
                </c:pt>
                <c:pt idx="62">
                  <c:v>1985</c:v>
                </c:pt>
                <c:pt idx="63">
                  <c:v>1985</c:v>
                </c:pt>
                <c:pt idx="64">
                  <c:v>1985</c:v>
                </c:pt>
                <c:pt idx="65">
                  <c:v>1985</c:v>
                </c:pt>
                <c:pt idx="66">
                  <c:v>1985</c:v>
                </c:pt>
                <c:pt idx="67">
                  <c:v>1985</c:v>
                </c:pt>
                <c:pt idx="68">
                  <c:v>1985</c:v>
                </c:pt>
                <c:pt idx="69">
                  <c:v>1985</c:v>
                </c:pt>
                <c:pt idx="70">
                  <c:v>1985</c:v>
                </c:pt>
                <c:pt idx="71">
                  <c:v>1985</c:v>
                </c:pt>
                <c:pt idx="72">
                  <c:v>1986</c:v>
                </c:pt>
                <c:pt idx="73">
                  <c:v>1986</c:v>
                </c:pt>
                <c:pt idx="74">
                  <c:v>1986</c:v>
                </c:pt>
                <c:pt idx="75">
                  <c:v>1986</c:v>
                </c:pt>
                <c:pt idx="76">
                  <c:v>1986</c:v>
                </c:pt>
                <c:pt idx="77">
                  <c:v>1986</c:v>
                </c:pt>
                <c:pt idx="78">
                  <c:v>1986</c:v>
                </c:pt>
                <c:pt idx="79">
                  <c:v>1986</c:v>
                </c:pt>
                <c:pt idx="80">
                  <c:v>1986</c:v>
                </c:pt>
                <c:pt idx="81">
                  <c:v>1986</c:v>
                </c:pt>
                <c:pt idx="82">
                  <c:v>1986</c:v>
                </c:pt>
                <c:pt idx="83">
                  <c:v>1986</c:v>
                </c:pt>
                <c:pt idx="84">
                  <c:v>1987</c:v>
                </c:pt>
                <c:pt idx="85">
                  <c:v>1987</c:v>
                </c:pt>
                <c:pt idx="86">
                  <c:v>1987</c:v>
                </c:pt>
              </c:numCache>
            </c:numRef>
          </c:cat>
          <c:val>
            <c:numRef>
              <c:f>'[SeriesReport-20161116155811_6d3ea5.xlsx]BLS Data Series'!$G$14:$G$99</c:f>
              <c:numCache>
                <c:formatCode>0.00%</c:formatCode>
                <c:ptCount val="86"/>
                <c:pt idx="0" formatCode="0.0%">
                  <c:v>-8.4273694014003198E-4</c:v>
                </c:pt>
                <c:pt idx="1">
                  <c:v>-2.948791517291327E-3</c:v>
                </c:pt>
                <c:pt idx="2">
                  <c:v>-6.1901778671921148E-3</c:v>
                </c:pt>
                <c:pt idx="3">
                  <c:v>-1.0039593161269011E-2</c:v>
                </c:pt>
                <c:pt idx="4">
                  <c:v>-1.3707895772567924E-2</c:v>
                </c:pt>
                <c:pt idx="5">
                  <c:v>-1.6767656870697034E-2</c:v>
                </c:pt>
                <c:pt idx="6">
                  <c:v>-1.8987989518521875E-2</c:v>
                </c:pt>
                <c:pt idx="7">
                  <c:v>-2.044165577227175E-2</c:v>
                </c:pt>
                <c:pt idx="8">
                  <c:v>-2.1360861339518755E-2</c:v>
                </c:pt>
                <c:pt idx="9">
                  <c:v>-2.179321064185058E-2</c:v>
                </c:pt>
                <c:pt idx="10">
                  <c:v>-2.1606875795887381E-2</c:v>
                </c:pt>
                <c:pt idx="11">
                  <c:v>-2.093050905248095E-2</c:v>
                </c:pt>
                <c:pt idx="12">
                  <c:v>-2.0079640575961788E-2</c:v>
                </c:pt>
                <c:pt idx="13">
                  <c:v>-1.9267595110380231E-2</c:v>
                </c:pt>
                <c:pt idx="14">
                  <c:v>-1.8882429078441287E-2</c:v>
                </c:pt>
                <c:pt idx="15">
                  <c:v>-1.933609338774489E-2</c:v>
                </c:pt>
                <c:pt idx="16">
                  <c:v>-2.0682774088556344E-2</c:v>
                </c:pt>
                <c:pt idx="17">
                  <c:v>-2.273392427251697E-2</c:v>
                </c:pt>
                <c:pt idx="18">
                  <c:v>-2.5231973023043142E-2</c:v>
                </c:pt>
                <c:pt idx="19">
                  <c:v>-2.7834647635401555E-2</c:v>
                </c:pt>
                <c:pt idx="20">
                  <c:v>-3.040872869448652E-2</c:v>
                </c:pt>
                <c:pt idx="21">
                  <c:v>-3.3171363976811197E-2</c:v>
                </c:pt>
                <c:pt idx="22">
                  <c:v>-3.6099089721269517E-2</c:v>
                </c:pt>
                <c:pt idx="23">
                  <c:v>-3.8916987624091459E-2</c:v>
                </c:pt>
                <c:pt idx="24">
                  <c:v>-4.1501523648488914E-2</c:v>
                </c:pt>
                <c:pt idx="25">
                  <c:v>-4.3855386112396699E-2</c:v>
                </c:pt>
                <c:pt idx="26">
                  <c:v>-4.5767247687192314E-2</c:v>
                </c:pt>
                <c:pt idx="27">
                  <c:v>-4.7071858128368338E-2</c:v>
                </c:pt>
                <c:pt idx="28">
                  <c:v>-4.7874681364498128E-2</c:v>
                </c:pt>
                <c:pt idx="29">
                  <c:v>-4.8268734162964289E-2</c:v>
                </c:pt>
                <c:pt idx="30">
                  <c:v>-4.847313838229772E-2</c:v>
                </c:pt>
                <c:pt idx="31">
                  <c:v>-4.8832840383024823E-2</c:v>
                </c:pt>
                <c:pt idx="32">
                  <c:v>-4.954712115457105E-2</c:v>
                </c:pt>
                <c:pt idx="33">
                  <c:v>-5.0577374755457427E-2</c:v>
                </c:pt>
                <c:pt idx="34">
                  <c:v>-5.2004580705204084E-2</c:v>
                </c:pt>
                <c:pt idx="35">
                  <c:v>-5.3642852713892131E-2</c:v>
                </c:pt>
                <c:pt idx="36">
                  <c:v>-5.477622786956704E-2</c:v>
                </c:pt>
                <c:pt idx="37">
                  <c:v>-5.4753024165018371E-2</c:v>
                </c:pt>
                <c:pt idx="38">
                  <c:v>-5.3176755744604898E-2</c:v>
                </c:pt>
                <c:pt idx="39">
                  <c:v>-5.0033041435724068E-2</c:v>
                </c:pt>
                <c:pt idx="40">
                  <c:v>-4.577064993926061E-2</c:v>
                </c:pt>
                <c:pt idx="41">
                  <c:v>-4.1187541136610162E-2</c:v>
                </c:pt>
                <c:pt idx="42">
                  <c:v>-3.7193804146395393E-2</c:v>
                </c:pt>
                <c:pt idx="43">
                  <c:v>-3.4425116837060954E-2</c:v>
                </c:pt>
                <c:pt idx="44">
                  <c:v>-3.3095753908097048E-2</c:v>
                </c:pt>
                <c:pt idx="45">
                  <c:v>-3.3024605550905028E-2</c:v>
                </c:pt>
                <c:pt idx="46">
                  <c:v>-3.3639162528737887E-2</c:v>
                </c:pt>
                <c:pt idx="47">
                  <c:v>-3.4223047750989166E-2</c:v>
                </c:pt>
                <c:pt idx="48">
                  <c:v>-3.4306400406983628E-2</c:v>
                </c:pt>
                <c:pt idx="49">
                  <c:v>-3.3735008210655004E-2</c:v>
                </c:pt>
                <c:pt idx="50">
                  <c:v>-3.2768589005875648E-2</c:v>
                </c:pt>
                <c:pt idx="51">
                  <c:v>-3.1968809342524662E-2</c:v>
                </c:pt>
                <c:pt idx="52">
                  <c:v>-3.1878083833308923E-2</c:v>
                </c:pt>
                <c:pt idx="53">
                  <c:v>-3.287975378721697E-2</c:v>
                </c:pt>
                <c:pt idx="54">
                  <c:v>-3.4915371805387729E-2</c:v>
                </c:pt>
                <c:pt idx="55">
                  <c:v>-3.7561765127680502E-2</c:v>
                </c:pt>
                <c:pt idx="56">
                  <c:v>-4.015055570250603E-2</c:v>
                </c:pt>
                <c:pt idx="57">
                  <c:v>-4.1987612569706623E-2</c:v>
                </c:pt>
                <c:pt idx="58">
                  <c:v>-4.2790226755129557E-2</c:v>
                </c:pt>
                <c:pt idx="59">
                  <c:v>-4.2929325821178699E-2</c:v>
                </c:pt>
                <c:pt idx="60">
                  <c:v>-4.3104370423154736E-2</c:v>
                </c:pt>
                <c:pt idx="61">
                  <c:v>-4.3883417050509799E-2</c:v>
                </c:pt>
                <c:pt idx="62">
                  <c:v>-4.5288171486274398E-2</c:v>
                </c:pt>
                <c:pt idx="63">
                  <c:v>-4.6893346048050288E-2</c:v>
                </c:pt>
                <c:pt idx="64">
                  <c:v>-4.8009181938827306E-2</c:v>
                </c:pt>
                <c:pt idx="65">
                  <c:v>-4.8020706172369754E-2</c:v>
                </c:pt>
                <c:pt idx="66">
                  <c:v>-4.653098974861114E-2</c:v>
                </c:pt>
                <c:pt idx="67">
                  <c:v>-4.3770790320750375E-2</c:v>
                </c:pt>
                <c:pt idx="68">
                  <c:v>-4.0472717524457358E-2</c:v>
                </c:pt>
                <c:pt idx="69">
                  <c:v>-3.747219443453631E-2</c:v>
                </c:pt>
                <c:pt idx="70">
                  <c:v>-3.5260654437896499E-2</c:v>
                </c:pt>
                <c:pt idx="71">
                  <c:v>-3.3731391351546125E-2</c:v>
                </c:pt>
                <c:pt idx="72">
                  <c:v>-3.2389270103161283E-2</c:v>
                </c:pt>
                <c:pt idx="73">
                  <c:v>-3.0763788850277529E-2</c:v>
                </c:pt>
                <c:pt idx="74">
                  <c:v>-2.8662927889968048E-2</c:v>
                </c:pt>
                <c:pt idx="75">
                  <c:v>-2.6103020248602227E-2</c:v>
                </c:pt>
                <c:pt idx="76">
                  <c:v>-2.3197122915623702E-2</c:v>
                </c:pt>
                <c:pt idx="77">
                  <c:v>-2.0145253120740558E-2</c:v>
                </c:pt>
                <c:pt idx="78">
                  <c:v>-1.7223714732772177E-2</c:v>
                </c:pt>
                <c:pt idx="79">
                  <c:v>-1.4515567343992397E-2</c:v>
                </c:pt>
                <c:pt idx="80">
                  <c:v>-1.1839996472570724E-2</c:v>
                </c:pt>
                <c:pt idx="81">
                  <c:v>-9.2034292564092679E-3</c:v>
                </c:pt>
                <c:pt idx="82">
                  <c:v>-6.4888014553096118E-3</c:v>
                </c:pt>
                <c:pt idx="83">
                  <c:v>-3.8286957439322977E-3</c:v>
                </c:pt>
                <c:pt idx="84">
                  <c:v>-1.4976300109660334E-3</c:v>
                </c:pt>
                <c:pt idx="85">
                  <c:v>4.1657123539173835E-4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22A-427B-AACE-F2A5DD973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746640"/>
        <c:axId val="308747816"/>
      </c:lineChart>
      <c:catAx>
        <c:axId val="30874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308747816"/>
        <c:crosses val="autoZero"/>
        <c:auto val="1"/>
        <c:lblAlgn val="ctr"/>
        <c:lblOffset val="100"/>
        <c:tickLblSkip val="12"/>
        <c:noMultiLvlLbl val="0"/>
      </c:catAx>
      <c:valAx>
        <c:axId val="3087478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 Change from January, 1980</a:t>
                </a:r>
                <a:endParaRPr lang="en-US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3087466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Four-Quarter, Year Over Year Moving Average Change in Iowa Total Personal Income and Wages and Salaries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'[download (37).xls]Sheet0'!$K$31</c:f>
              <c:strCache>
                <c:ptCount val="1"/>
                <c:pt idx="0">
                  <c:v>Total Personal Income</c:v>
                </c:pt>
              </c:strCache>
            </c:strRef>
          </c:tx>
          <c:spPr>
            <a:ln w="38100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'[download (37).xls]Sheet0'!$L$6:$BD$6</c:f>
              <c:strCache>
                <c:ptCount val="45"/>
                <c:pt idx="0">
                  <c:v>2006:Q4</c:v>
                </c:pt>
                <c:pt idx="1">
                  <c:v>2007:Q1</c:v>
                </c:pt>
                <c:pt idx="2">
                  <c:v>2007:Q2</c:v>
                </c:pt>
                <c:pt idx="3">
                  <c:v>2007:Q3</c:v>
                </c:pt>
                <c:pt idx="4">
                  <c:v>2007:Q4</c:v>
                </c:pt>
                <c:pt idx="5">
                  <c:v>2008:Q1</c:v>
                </c:pt>
                <c:pt idx="6">
                  <c:v>2008:Q2</c:v>
                </c:pt>
                <c:pt idx="7">
                  <c:v>2008:Q3</c:v>
                </c:pt>
                <c:pt idx="8">
                  <c:v>2008:Q4</c:v>
                </c:pt>
                <c:pt idx="9">
                  <c:v>2009:Q1</c:v>
                </c:pt>
                <c:pt idx="10">
                  <c:v>2009:Q2</c:v>
                </c:pt>
                <c:pt idx="11">
                  <c:v>2009:Q3</c:v>
                </c:pt>
                <c:pt idx="12">
                  <c:v>2009:Q4</c:v>
                </c:pt>
                <c:pt idx="13">
                  <c:v>2010:Q1</c:v>
                </c:pt>
                <c:pt idx="14">
                  <c:v>2010:Q2</c:v>
                </c:pt>
                <c:pt idx="15">
                  <c:v>2010:Q3</c:v>
                </c:pt>
                <c:pt idx="16">
                  <c:v>2010:Q4</c:v>
                </c:pt>
                <c:pt idx="17">
                  <c:v>2011:Q1</c:v>
                </c:pt>
                <c:pt idx="18">
                  <c:v>2011:Q2</c:v>
                </c:pt>
                <c:pt idx="19">
                  <c:v>2011:Q3</c:v>
                </c:pt>
                <c:pt idx="20">
                  <c:v>2011:Q4</c:v>
                </c:pt>
                <c:pt idx="21">
                  <c:v>2012:Q1</c:v>
                </c:pt>
                <c:pt idx="22">
                  <c:v>2012:Q2</c:v>
                </c:pt>
                <c:pt idx="23">
                  <c:v>2012:Q3</c:v>
                </c:pt>
                <c:pt idx="24">
                  <c:v>2012:Q4</c:v>
                </c:pt>
                <c:pt idx="25">
                  <c:v>2013:Q1</c:v>
                </c:pt>
                <c:pt idx="26">
                  <c:v>2013:Q2</c:v>
                </c:pt>
                <c:pt idx="27">
                  <c:v>2013:Q3</c:v>
                </c:pt>
                <c:pt idx="28">
                  <c:v>2013:Q4</c:v>
                </c:pt>
                <c:pt idx="29">
                  <c:v>2014:Q1</c:v>
                </c:pt>
                <c:pt idx="30">
                  <c:v>2014:Q2</c:v>
                </c:pt>
                <c:pt idx="31">
                  <c:v>2014:Q3</c:v>
                </c:pt>
                <c:pt idx="32">
                  <c:v>2014:Q4</c:v>
                </c:pt>
                <c:pt idx="33">
                  <c:v>2015:Q1</c:v>
                </c:pt>
                <c:pt idx="34">
                  <c:v>2015:Q2</c:v>
                </c:pt>
                <c:pt idx="35">
                  <c:v>2015:Q3</c:v>
                </c:pt>
                <c:pt idx="36">
                  <c:v>2015:Q4</c:v>
                </c:pt>
                <c:pt idx="37">
                  <c:v>2016:Q1</c:v>
                </c:pt>
                <c:pt idx="38">
                  <c:v>2016:Q2</c:v>
                </c:pt>
                <c:pt idx="39">
                  <c:v>2016:Q3</c:v>
                </c:pt>
                <c:pt idx="40">
                  <c:v>2016:Q4</c:v>
                </c:pt>
                <c:pt idx="41">
                  <c:v>2017:Q1</c:v>
                </c:pt>
                <c:pt idx="42">
                  <c:v>2017:Q2</c:v>
                </c:pt>
                <c:pt idx="43">
                  <c:v>2017:Q3</c:v>
                </c:pt>
                <c:pt idx="44">
                  <c:v>2017:Q4</c:v>
                </c:pt>
              </c:strCache>
            </c:strRef>
          </c:cat>
          <c:val>
            <c:numRef>
              <c:f>'[download (37).xls]Sheet0'!$L$31:$BD$31</c:f>
              <c:numCache>
                <c:formatCode>0.0%</c:formatCode>
                <c:ptCount val="45"/>
                <c:pt idx="0">
                  <c:v>6.2435808160166806E-2</c:v>
                </c:pt>
                <c:pt idx="1">
                  <c:v>6.1826638138897883E-2</c:v>
                </c:pt>
                <c:pt idx="2">
                  <c:v>6.3334981700122528E-2</c:v>
                </c:pt>
                <c:pt idx="3">
                  <c:v>6.7285182705385083E-2</c:v>
                </c:pt>
                <c:pt idx="4">
                  <c:v>7.1192299058442821E-2</c:v>
                </c:pt>
                <c:pt idx="5">
                  <c:v>7.3596664665203759E-2</c:v>
                </c:pt>
                <c:pt idx="6">
                  <c:v>7.7768258192010942E-2</c:v>
                </c:pt>
                <c:pt idx="7">
                  <c:v>7.5598287540488363E-2</c:v>
                </c:pt>
                <c:pt idx="8">
                  <c:v>6.357913576288432E-2</c:v>
                </c:pt>
                <c:pt idx="9">
                  <c:v>3.6972433673779337E-2</c:v>
                </c:pt>
                <c:pt idx="10">
                  <c:v>3.4202664957307949E-3</c:v>
                </c:pt>
                <c:pt idx="11">
                  <c:v>-2.01203219465792E-2</c:v>
                </c:pt>
                <c:pt idx="12">
                  <c:v>-3.1517264855598026E-2</c:v>
                </c:pt>
                <c:pt idx="13">
                  <c:v>-2.1499788696444089E-2</c:v>
                </c:pt>
                <c:pt idx="14">
                  <c:v>-4.9553409368647827E-3</c:v>
                </c:pt>
                <c:pt idx="15">
                  <c:v>1.0408183412806027E-2</c:v>
                </c:pt>
                <c:pt idx="16">
                  <c:v>2.1533461507491358E-2</c:v>
                </c:pt>
                <c:pt idx="17">
                  <c:v>3.9432364322454116E-2</c:v>
                </c:pt>
                <c:pt idx="18">
                  <c:v>5.3682310300729341E-2</c:v>
                </c:pt>
                <c:pt idx="19">
                  <c:v>6.8435534433903822E-2</c:v>
                </c:pt>
                <c:pt idx="20">
                  <c:v>8.1841001875234243E-2</c:v>
                </c:pt>
                <c:pt idx="21">
                  <c:v>7.247450480009543E-2</c:v>
                </c:pt>
                <c:pt idx="22">
                  <c:v>6.7360842767195894E-2</c:v>
                </c:pt>
                <c:pt idx="23">
                  <c:v>5.3536424941644567E-2</c:v>
                </c:pt>
                <c:pt idx="24">
                  <c:v>4.593911250873095E-2</c:v>
                </c:pt>
                <c:pt idx="25">
                  <c:v>4.1434431010079598E-2</c:v>
                </c:pt>
                <c:pt idx="26">
                  <c:v>3.2010058314462464E-2</c:v>
                </c:pt>
                <c:pt idx="27">
                  <c:v>3.2259111531389051E-2</c:v>
                </c:pt>
                <c:pt idx="28">
                  <c:v>1.9438722145399989E-2</c:v>
                </c:pt>
                <c:pt idx="29">
                  <c:v>1.5844110999214678E-2</c:v>
                </c:pt>
                <c:pt idx="30">
                  <c:v>1.990472533066967E-2</c:v>
                </c:pt>
                <c:pt idx="31">
                  <c:v>1.9298784324160767E-2</c:v>
                </c:pt>
                <c:pt idx="32">
                  <c:v>3.1432502153141639E-2</c:v>
                </c:pt>
                <c:pt idx="33">
                  <c:v>3.8579881180073938E-2</c:v>
                </c:pt>
                <c:pt idx="34">
                  <c:v>3.8018954034211738E-2</c:v>
                </c:pt>
                <c:pt idx="35">
                  <c:v>4.0535827216014786E-2</c:v>
                </c:pt>
                <c:pt idx="36">
                  <c:v>3.6969819269868198E-2</c:v>
                </c:pt>
                <c:pt idx="37">
                  <c:v>2.9549385420965857E-2</c:v>
                </c:pt>
                <c:pt idx="38">
                  <c:v>2.5688908529837295E-2</c:v>
                </c:pt>
                <c:pt idx="39">
                  <c:v>1.8265140124507306E-2</c:v>
                </c:pt>
                <c:pt idx="40">
                  <c:v>9.5926407720339224E-3</c:v>
                </c:pt>
                <c:pt idx="41">
                  <c:v>8.8105835364309382E-3</c:v>
                </c:pt>
                <c:pt idx="42">
                  <c:v>5.3842561068964123E-3</c:v>
                </c:pt>
                <c:pt idx="43">
                  <c:v>1.3684905957092042E-3</c:v>
                </c:pt>
                <c:pt idx="44">
                  <c:v>3.4369174605604069E-3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EB9-4571-8329-2C6464E1B64A}"/>
            </c:ext>
          </c:extLst>
        </c:ser>
        <c:ser>
          <c:idx val="1"/>
          <c:order val="1"/>
          <c:tx>
            <c:strRef>
              <c:f>'[download (37).xls]Sheet0'!$K$32</c:f>
              <c:strCache>
                <c:ptCount val="1"/>
                <c:pt idx="0">
                  <c:v>Wages and Salaries</c:v>
                </c:pt>
              </c:strCache>
            </c:strRef>
          </c:tx>
          <c:spPr>
            <a:ln w="38100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'[download (37).xls]Sheet0'!$L$6:$BD$6</c:f>
              <c:strCache>
                <c:ptCount val="45"/>
                <c:pt idx="0">
                  <c:v>2006:Q4</c:v>
                </c:pt>
                <c:pt idx="1">
                  <c:v>2007:Q1</c:v>
                </c:pt>
                <c:pt idx="2">
                  <c:v>2007:Q2</c:v>
                </c:pt>
                <c:pt idx="3">
                  <c:v>2007:Q3</c:v>
                </c:pt>
                <c:pt idx="4">
                  <c:v>2007:Q4</c:v>
                </c:pt>
                <c:pt idx="5">
                  <c:v>2008:Q1</c:v>
                </c:pt>
                <c:pt idx="6">
                  <c:v>2008:Q2</c:v>
                </c:pt>
                <c:pt idx="7">
                  <c:v>2008:Q3</c:v>
                </c:pt>
                <c:pt idx="8">
                  <c:v>2008:Q4</c:v>
                </c:pt>
                <c:pt idx="9">
                  <c:v>2009:Q1</c:v>
                </c:pt>
                <c:pt idx="10">
                  <c:v>2009:Q2</c:v>
                </c:pt>
                <c:pt idx="11">
                  <c:v>2009:Q3</c:v>
                </c:pt>
                <c:pt idx="12">
                  <c:v>2009:Q4</c:v>
                </c:pt>
                <c:pt idx="13">
                  <c:v>2010:Q1</c:v>
                </c:pt>
                <c:pt idx="14">
                  <c:v>2010:Q2</c:v>
                </c:pt>
                <c:pt idx="15">
                  <c:v>2010:Q3</c:v>
                </c:pt>
                <c:pt idx="16">
                  <c:v>2010:Q4</c:v>
                </c:pt>
                <c:pt idx="17">
                  <c:v>2011:Q1</c:v>
                </c:pt>
                <c:pt idx="18">
                  <c:v>2011:Q2</c:v>
                </c:pt>
                <c:pt idx="19">
                  <c:v>2011:Q3</c:v>
                </c:pt>
                <c:pt idx="20">
                  <c:v>2011:Q4</c:v>
                </c:pt>
                <c:pt idx="21">
                  <c:v>2012:Q1</c:v>
                </c:pt>
                <c:pt idx="22">
                  <c:v>2012:Q2</c:v>
                </c:pt>
                <c:pt idx="23">
                  <c:v>2012:Q3</c:v>
                </c:pt>
                <c:pt idx="24">
                  <c:v>2012:Q4</c:v>
                </c:pt>
                <c:pt idx="25">
                  <c:v>2013:Q1</c:v>
                </c:pt>
                <c:pt idx="26">
                  <c:v>2013:Q2</c:v>
                </c:pt>
                <c:pt idx="27">
                  <c:v>2013:Q3</c:v>
                </c:pt>
                <c:pt idx="28">
                  <c:v>2013:Q4</c:v>
                </c:pt>
                <c:pt idx="29">
                  <c:v>2014:Q1</c:v>
                </c:pt>
                <c:pt idx="30">
                  <c:v>2014:Q2</c:v>
                </c:pt>
                <c:pt idx="31">
                  <c:v>2014:Q3</c:v>
                </c:pt>
                <c:pt idx="32">
                  <c:v>2014:Q4</c:v>
                </c:pt>
                <c:pt idx="33">
                  <c:v>2015:Q1</c:v>
                </c:pt>
                <c:pt idx="34">
                  <c:v>2015:Q2</c:v>
                </c:pt>
                <c:pt idx="35">
                  <c:v>2015:Q3</c:v>
                </c:pt>
                <c:pt idx="36">
                  <c:v>2015:Q4</c:v>
                </c:pt>
                <c:pt idx="37">
                  <c:v>2016:Q1</c:v>
                </c:pt>
                <c:pt idx="38">
                  <c:v>2016:Q2</c:v>
                </c:pt>
                <c:pt idx="39">
                  <c:v>2016:Q3</c:v>
                </c:pt>
                <c:pt idx="40">
                  <c:v>2016:Q4</c:v>
                </c:pt>
                <c:pt idx="41">
                  <c:v>2017:Q1</c:v>
                </c:pt>
                <c:pt idx="42">
                  <c:v>2017:Q2</c:v>
                </c:pt>
                <c:pt idx="43">
                  <c:v>2017:Q3</c:v>
                </c:pt>
                <c:pt idx="44">
                  <c:v>2017:Q4</c:v>
                </c:pt>
              </c:strCache>
            </c:strRef>
          </c:cat>
          <c:val>
            <c:numRef>
              <c:f>'[download (37).xls]Sheet0'!$L$32:$BD$32</c:f>
              <c:numCache>
                <c:formatCode>0.0%</c:formatCode>
                <c:ptCount val="45"/>
                <c:pt idx="0">
                  <c:v>5.2656230200518461E-2</c:v>
                </c:pt>
                <c:pt idx="1">
                  <c:v>5.0252203588248001E-2</c:v>
                </c:pt>
                <c:pt idx="2">
                  <c:v>4.896514310387734E-2</c:v>
                </c:pt>
                <c:pt idx="3">
                  <c:v>5.3193388482719151E-2</c:v>
                </c:pt>
                <c:pt idx="4">
                  <c:v>5.4404695126828884E-2</c:v>
                </c:pt>
                <c:pt idx="5">
                  <c:v>5.2956423775106787E-2</c:v>
                </c:pt>
                <c:pt idx="6">
                  <c:v>4.6905844453075662E-2</c:v>
                </c:pt>
                <c:pt idx="7">
                  <c:v>4.2934023751623362E-2</c:v>
                </c:pt>
                <c:pt idx="8">
                  <c:v>3.5123240350102503E-2</c:v>
                </c:pt>
                <c:pt idx="9">
                  <c:v>2.0705261195776314E-2</c:v>
                </c:pt>
                <c:pt idx="10">
                  <c:v>7.9124672116488437E-3</c:v>
                </c:pt>
                <c:pt idx="11">
                  <c:v>-1.0234675291706186E-2</c:v>
                </c:pt>
                <c:pt idx="12">
                  <c:v>-2.3480411049389027E-2</c:v>
                </c:pt>
                <c:pt idx="13">
                  <c:v>-2.064448289939036E-2</c:v>
                </c:pt>
                <c:pt idx="14">
                  <c:v>-1.0942936101502321E-2</c:v>
                </c:pt>
                <c:pt idx="15">
                  <c:v>4.2241131661486797E-3</c:v>
                </c:pt>
                <c:pt idx="16">
                  <c:v>2.050814647420296E-2</c:v>
                </c:pt>
                <c:pt idx="17">
                  <c:v>3.1602125675248116E-2</c:v>
                </c:pt>
                <c:pt idx="18">
                  <c:v>3.5144183487956893E-2</c:v>
                </c:pt>
                <c:pt idx="19">
                  <c:v>3.8875887256096808E-2</c:v>
                </c:pt>
                <c:pt idx="20">
                  <c:v>3.8090509591893307E-2</c:v>
                </c:pt>
                <c:pt idx="21">
                  <c:v>3.9445935468500393E-2</c:v>
                </c:pt>
                <c:pt idx="22">
                  <c:v>4.3089034148612093E-2</c:v>
                </c:pt>
                <c:pt idx="23">
                  <c:v>4.1498945190272973E-2</c:v>
                </c:pt>
                <c:pt idx="24">
                  <c:v>4.638609049197906E-2</c:v>
                </c:pt>
                <c:pt idx="25">
                  <c:v>4.2184354593505446E-2</c:v>
                </c:pt>
                <c:pt idx="26">
                  <c:v>3.6559628966983615E-2</c:v>
                </c:pt>
                <c:pt idx="27">
                  <c:v>3.5890351273770715E-2</c:v>
                </c:pt>
                <c:pt idx="28">
                  <c:v>2.940769973907198E-2</c:v>
                </c:pt>
                <c:pt idx="29">
                  <c:v>3.3097003057245278E-2</c:v>
                </c:pt>
                <c:pt idx="30">
                  <c:v>3.9003296076633553E-2</c:v>
                </c:pt>
                <c:pt idx="31">
                  <c:v>4.208723773933265E-2</c:v>
                </c:pt>
                <c:pt idx="32">
                  <c:v>4.8776636398008E-2</c:v>
                </c:pt>
                <c:pt idx="33">
                  <c:v>4.9144786424443643E-2</c:v>
                </c:pt>
                <c:pt idx="34">
                  <c:v>4.6717571223541698E-2</c:v>
                </c:pt>
                <c:pt idx="35">
                  <c:v>4.4343079062619584E-2</c:v>
                </c:pt>
                <c:pt idx="36">
                  <c:v>4.3522884780070381E-2</c:v>
                </c:pt>
                <c:pt idx="37">
                  <c:v>3.730119961352063E-2</c:v>
                </c:pt>
                <c:pt idx="38">
                  <c:v>3.5444666222268717E-2</c:v>
                </c:pt>
                <c:pt idx="39">
                  <c:v>3.5834796093079824E-2</c:v>
                </c:pt>
                <c:pt idx="40">
                  <c:v>2.4926743742122337E-2</c:v>
                </c:pt>
                <c:pt idx="41">
                  <c:v>2.3406116254517384E-2</c:v>
                </c:pt>
                <c:pt idx="42">
                  <c:v>1.8678966330668567E-2</c:v>
                </c:pt>
                <c:pt idx="43">
                  <c:v>8.3477828014966171E-3</c:v>
                </c:pt>
                <c:pt idx="44">
                  <c:v>1.1414329942531554E-2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EB9-4571-8329-2C6464E1B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747032"/>
        <c:axId val="308741936"/>
      </c:lineChart>
      <c:catAx>
        <c:axId val="3087470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74193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30874193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747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CDC6A-738B-4A74-8B0A-CD508A63D059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6F1CD-CA69-4EFE-A201-F9EDCE2E9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4225" indent="-3016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088" indent="-2413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0688" indent="-2413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3288" indent="-2413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F4E5B7-8437-4E23-B50D-9EC3C2594DEE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90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 i="0" baseline="0">
                <a:solidFill>
                  <a:srgbClr val="B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6951" y="4991100"/>
            <a:ext cx="5118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6951" y="4991100"/>
            <a:ext cx="5118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944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6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 baseline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0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3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9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7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1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A15D-C7E1-47E7-BEA0-FFDA6C1AD73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61A04-1559-46F7-96D8-5B324717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8735"/>
            <a:ext cx="10363200" cy="1470025"/>
          </a:xfrm>
        </p:spPr>
        <p:txBody>
          <a:bodyPr/>
          <a:lstStyle/>
          <a:p>
            <a:r>
              <a:rPr lang="en-US" dirty="0"/>
              <a:t>How We Got Into This Fiscal Pickle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48760"/>
            <a:ext cx="8534400" cy="2366790"/>
          </a:xfrm>
        </p:spPr>
        <p:txBody>
          <a:bodyPr/>
          <a:lstStyle/>
          <a:p>
            <a:r>
              <a:rPr lang="en-US" dirty="0" smtClean="0"/>
              <a:t>Dave Swenson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Iowa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Sum of Tax Cuts and Tax Expenditures Mounts: As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409" y="1683465"/>
            <a:ext cx="6096645" cy="2688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7346" y="4741558"/>
            <a:ext cx="378153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RAC in 2017: $54.8 million, of which $41.8 million went to companies that owed no income taxes</a:t>
            </a:r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00727" y="2610153"/>
            <a:ext cx="5780288" cy="400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8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Plus Commercial and Manufacturing Property and Sales Tax Breaks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5816" y="1657149"/>
            <a:ext cx="5606113" cy="478332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Coupled with sales tax breaks to manufacturers that were (probably) seriously under-estimated.</a:t>
            </a:r>
          </a:p>
          <a:p>
            <a:r>
              <a:rPr lang="en-US" dirty="0" smtClean="0"/>
              <a:t>Conclusion: Continued expansion of business tax breaks coupled with incremental adjustments to what is and what is not taxable have constrained the state’s revenue flow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1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Plus, Overall Tax Incidences Have Decreased Over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32707" y="1937869"/>
            <a:ext cx="6102088" cy="3667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1989" y="6078828"/>
            <a:ext cx="739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the state tax incidence has been the same in 2014 as in 1992, Iowa would have collected $1.17 billion more revenues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01402" y="1974621"/>
            <a:ext cx="4952986" cy="359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3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Reiterating the Aftermath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Harsh mid-course cuts in fiscal 2017</a:t>
            </a:r>
          </a:p>
          <a:p>
            <a:r>
              <a:rPr lang="en-US" dirty="0" smtClean="0"/>
              <a:t>Additional transfers were needed to balance the budget at the end of the fiscal year</a:t>
            </a:r>
          </a:p>
          <a:p>
            <a:r>
              <a:rPr lang="en-US" dirty="0" smtClean="0"/>
              <a:t>Fiscal ‘18 budget was ultimately proven unrealistic necessitating mid-year cuts and subsequent mid-session cuts</a:t>
            </a:r>
          </a:p>
          <a:p>
            <a:r>
              <a:rPr lang="en-US" dirty="0" smtClean="0"/>
              <a:t>State’s revenue estimating process has proven to be extremely unreliable in recent years.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Notwithstanding the state’s inability to accumulate revenue to fully fund existing commitments, it has opted to reduce revenue flows further</a:t>
            </a:r>
          </a:p>
          <a:p>
            <a:r>
              <a:rPr lang="en-US" dirty="0" smtClean="0"/>
              <a:t>With the newly </a:t>
            </a:r>
            <a:r>
              <a:rPr lang="en-US" dirty="0"/>
              <a:t>signed tax reform package, state receipts would reduce by these amounts:</a:t>
            </a:r>
          </a:p>
          <a:p>
            <a:pPr lvl="1"/>
            <a:r>
              <a:rPr lang="en-US" dirty="0"/>
              <a:t>2019: $100.2 million</a:t>
            </a:r>
          </a:p>
          <a:p>
            <a:pPr lvl="1"/>
            <a:r>
              <a:rPr lang="en-US" dirty="0"/>
              <a:t>2020: $261.7 million</a:t>
            </a:r>
          </a:p>
          <a:p>
            <a:pPr lvl="1"/>
            <a:r>
              <a:rPr lang="en-US" dirty="0"/>
              <a:t>2021: $328.5 million</a:t>
            </a:r>
          </a:p>
          <a:p>
            <a:pPr lvl="1"/>
            <a:r>
              <a:rPr lang="en-US" dirty="0"/>
              <a:t>2022: $390.5 million</a:t>
            </a:r>
          </a:p>
          <a:p>
            <a:pPr lvl="1"/>
            <a:r>
              <a:rPr lang="en-US" dirty="0"/>
              <a:t>2023: $437.5 million if triggers are met</a:t>
            </a:r>
          </a:p>
          <a:p>
            <a:pPr lvl="1"/>
            <a:r>
              <a:rPr lang="en-US" dirty="0"/>
              <a:t>2024: $642.6 million if triggers are met</a:t>
            </a:r>
          </a:p>
        </p:txBody>
      </p:sp>
    </p:spTree>
    <p:extLst>
      <p:ext uri="{BB962C8B-B14F-4D97-AF65-F5344CB8AC3E}">
        <p14:creationId xmlns:p14="http://schemas.microsoft.com/office/powerpoint/2010/main" val="1592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Income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65364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0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we look at recent fiscal performance as well as huge cost </a:t>
            </a:r>
            <a:r>
              <a:rPr lang="en-US" dirty="0" err="1" smtClean="0"/>
              <a:t>unknowables</a:t>
            </a:r>
            <a:r>
              <a:rPr lang="en-US" dirty="0" smtClean="0"/>
              <a:t> (like Medicaid privatization costs to the state), one’s logical outlook would be gloomy.  Especially considering the state’s recent economic performance and near term prospects.</a:t>
            </a:r>
          </a:p>
          <a:p>
            <a:endParaRPr lang="en-US" dirty="0"/>
          </a:p>
          <a:p>
            <a:r>
              <a:rPr lang="en-US" dirty="0" smtClean="0"/>
              <a:t>But according to the Des Moines Register, one powerful legislator is fiscally optimistic: </a:t>
            </a:r>
          </a:p>
          <a:p>
            <a:pPr marL="457200" lvl="1" indent="0">
              <a:buNone/>
            </a:pPr>
            <a:r>
              <a:rPr lang="en-US" i="1" dirty="0" smtClean="0"/>
              <a:t>Rep</a:t>
            </a:r>
            <a:r>
              <a:rPr lang="en-US" i="1" dirty="0"/>
              <a:t>. Pat Grassley, R-New </a:t>
            </a:r>
            <a:r>
              <a:rPr lang="en-US" i="1" dirty="0" smtClean="0"/>
              <a:t>Hartford, said “he </a:t>
            </a:r>
            <a:r>
              <a:rPr lang="en-US" i="1" dirty="0"/>
              <a:t>expects an ending balance of unspent funds totaling about $166 million in 2019 and about $328 million 2020</a:t>
            </a:r>
            <a:r>
              <a:rPr lang="en-US" i="1" dirty="0" smtClean="0"/>
              <a:t>.”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Cumulative, the state is a victim of long-term legislative malpractice – tax cut and business incentive fever – a malady affecting nearly all state legislatures to some degree or another</a:t>
            </a:r>
          </a:p>
          <a:p>
            <a:r>
              <a:rPr lang="en-US" dirty="0"/>
              <a:t>There was (and is) knowable softness in the Iowa economy that was </a:t>
            </a:r>
            <a:r>
              <a:rPr lang="en-US" dirty="0" smtClean="0"/>
              <a:t>and continues to be misdiagnosed as it relates to fiscal performance</a:t>
            </a:r>
          </a:p>
          <a:p>
            <a:r>
              <a:rPr lang="en-US" dirty="0" smtClean="0"/>
              <a:t>Executive malpractice, as well – obligation to maintain consistent fiscal integrity rests ultimately with the governor’s office</a:t>
            </a:r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/>
              <a:t>U</a:t>
            </a:r>
            <a:r>
              <a:rPr lang="en-US" dirty="0" smtClean="0"/>
              <a:t>narguably botched fiscal ‘17 and (less so) fiscal ‘18 forecasts</a:t>
            </a:r>
            <a:r>
              <a:rPr lang="en-US" dirty="0"/>
              <a:t> </a:t>
            </a:r>
            <a:r>
              <a:rPr lang="en-US" dirty="0" smtClean="0"/>
              <a:t>-- revenue estimating conference reform should be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9263" y="272038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>dswenson@iastate.edu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not an auditing exercise – we’re going to work a bit through the historical process to where we are now</a:t>
            </a:r>
          </a:p>
          <a:p>
            <a:r>
              <a:rPr lang="en-US" dirty="0" smtClean="0"/>
              <a:t>Current situation </a:t>
            </a:r>
          </a:p>
          <a:p>
            <a:r>
              <a:rPr lang="en-US" dirty="0" smtClean="0"/>
              <a:t>How did we get here – a little fiscal history</a:t>
            </a:r>
          </a:p>
          <a:p>
            <a:r>
              <a:rPr lang="en-US" dirty="0" smtClean="0"/>
              <a:t>Where does this leave us</a:t>
            </a:r>
          </a:p>
          <a:p>
            <a:r>
              <a:rPr lang="en-US" dirty="0"/>
              <a:t>What to do about </a:t>
            </a:r>
            <a:r>
              <a:rPr lang="en-US" dirty="0" smtClean="0"/>
              <a:t>it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Recent Predicament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Coming into the 2017 General Assembly, it had become apparent that earlier revenue forecasts were off … by a lot … more than $250 million less than forecast</a:t>
            </a:r>
          </a:p>
          <a:p>
            <a:r>
              <a:rPr lang="en-US" dirty="0" smtClean="0"/>
              <a:t>Began the session with a $118 million cut to state spending – about 18 percent of which fell on public universities and community colleges in the second half of the fiscal year</a:t>
            </a:r>
          </a:p>
          <a:p>
            <a:r>
              <a:rPr lang="en-US" dirty="0" smtClean="0"/>
              <a:t>Then added another $130 million from reserves to plug the gap</a:t>
            </a:r>
          </a:p>
          <a:p>
            <a:r>
              <a:rPr lang="en-US" dirty="0" smtClean="0"/>
              <a:t>Magically they balanced the books at the end of Fiscal ‘17, but midway through FY ‘18 it was evident that mid-year cuts were necessary</a:t>
            </a:r>
          </a:p>
        </p:txBody>
      </p:sp>
    </p:spTree>
    <p:extLst>
      <p:ext uri="{BB962C8B-B14F-4D97-AF65-F5344CB8AC3E}">
        <p14:creationId xmlns:p14="http://schemas.microsoft.com/office/powerpoint/2010/main" val="10480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050" y="1600201"/>
            <a:ext cx="8975751" cy="4525963"/>
          </a:xfrm>
        </p:spPr>
        <p:txBody>
          <a:bodyPr/>
          <a:lstStyle/>
          <a:p>
            <a:r>
              <a:rPr lang="en-US" dirty="0" smtClean="0"/>
              <a:t>We’re looking at a massively reformed state tax system, the consequences of which unknown</a:t>
            </a:r>
          </a:p>
          <a:p>
            <a:pPr lvl="1"/>
            <a:r>
              <a:rPr lang="en-US" dirty="0" smtClean="0"/>
              <a:t>Changes in tax structures, rates, and number of brackets</a:t>
            </a:r>
          </a:p>
          <a:p>
            <a:pPr lvl="1"/>
            <a:r>
              <a:rPr lang="en-US" dirty="0" smtClean="0"/>
              <a:t>Broadening of the tax base to include on-line and “gig” categories</a:t>
            </a:r>
          </a:p>
          <a:p>
            <a:pPr lvl="1"/>
            <a:r>
              <a:rPr lang="en-US" dirty="0" smtClean="0"/>
              <a:t>Bottom line – all heretofore fiscal stress notwithstanding, our state government will get smaller</a:t>
            </a:r>
          </a:p>
          <a:p>
            <a:pPr lvl="1"/>
            <a:r>
              <a:rPr lang="en-US" dirty="0" smtClean="0"/>
              <a:t>There will be cuts</a:t>
            </a:r>
          </a:p>
        </p:txBody>
      </p:sp>
    </p:spTree>
    <p:extLst>
      <p:ext uri="{BB962C8B-B14F-4D97-AF65-F5344CB8AC3E}">
        <p14:creationId xmlns:p14="http://schemas.microsoft.com/office/powerpoint/2010/main" val="10996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Then: A quick look at conditions in the 1980s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Swenson     Iowa State University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496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Era of State Fiscal Stress Coupled with Fiscal Irresponsibility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1988, I’d written, in my review of the state, A DECADE OF ADJUSTMENT, “restatement of state revenues and expenditures … on a modified accrual basis indicates end-of-year deficits since 1983.”</a:t>
            </a:r>
          </a:p>
          <a:p>
            <a:r>
              <a:rPr lang="en-US" dirty="0" smtClean="0"/>
              <a:t>By 1990, the cumulative fiscal imbalance was politically and practically intolerable – creation of the Governor’s Commission on Government Spending Reform – aka the Fisher Commission</a:t>
            </a:r>
          </a:p>
          <a:p>
            <a:r>
              <a:rPr lang="en-US" dirty="0" smtClean="0"/>
              <a:t>Tasked with systematically overhauling the state’s revenue and expenditure accounting systems and implementing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 GAAP accounting </a:t>
            </a:r>
          </a:p>
          <a:p>
            <a:r>
              <a:rPr lang="en-US" dirty="0" smtClean="0"/>
              <a:t>Raise the sales tax by a penny to cover the accumulated deficit</a:t>
            </a:r>
          </a:p>
          <a:p>
            <a:r>
              <a:rPr lang="en-US" dirty="0" smtClean="0"/>
              <a:t>Implemented a range of other spending and fiscal management reforms</a:t>
            </a:r>
          </a:p>
          <a:p>
            <a:r>
              <a:rPr lang="en-US" dirty="0" smtClean="0"/>
              <a:t>Created the Revenue Estimating Conference – composed of one representative of the executive branch, the legislature, and a third member acceptable to both.</a:t>
            </a:r>
          </a:p>
          <a:p>
            <a:r>
              <a:rPr lang="en-US" dirty="0" smtClean="0"/>
              <a:t>Limited fiscal year expenditures to 99 percent (recurring) or 95 percent (new revenues) of the December forecast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Reform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Reforms enacted and implemented in earnest</a:t>
            </a:r>
          </a:p>
          <a:p>
            <a:r>
              <a:rPr lang="en-US" dirty="0" smtClean="0"/>
              <a:t>Were aided by a booming economy – employment grew by a fifth during the decade – yielding a rapid recovery of state finances</a:t>
            </a:r>
          </a:p>
          <a:p>
            <a:r>
              <a:rPr lang="en-US" dirty="0" smtClean="0"/>
              <a:t>By 1996, the state, flush with cash, began to consider tax cuts, and in 1998 cut all personal income tax rates by 10 percent</a:t>
            </a:r>
          </a:p>
          <a:p>
            <a:r>
              <a:rPr lang="en-US" dirty="0" smtClean="0"/>
              <a:t>But all good times must end, and we slid into a recession in 2001 yielding a budgetary shortfall of $50.4 million– by 2002 Vilsack was looking </a:t>
            </a:r>
            <a:r>
              <a:rPr lang="en-US" dirty="0"/>
              <a:t>$200 million cut in spending (and about 1,800 layoffs) </a:t>
            </a:r>
            <a:r>
              <a:rPr lang="en-US" dirty="0" smtClean="0"/>
              <a:t>followed by an expected $142 million shortfall in revenues in 2003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Nonetheless, Cutting Taxes or Not Collecting Taxes Became a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examples</a:t>
            </a:r>
          </a:p>
          <a:p>
            <a:pPr lvl="1"/>
            <a:r>
              <a:rPr lang="en-US" dirty="0" smtClean="0"/>
              <a:t>Across the board tax cut in </a:t>
            </a:r>
            <a:r>
              <a:rPr lang="en-US" dirty="0" err="1" smtClean="0"/>
              <a:t>Branstad’s</a:t>
            </a:r>
            <a:r>
              <a:rPr lang="en-US" dirty="0" smtClean="0"/>
              <a:t> last term (just mentioned)</a:t>
            </a:r>
          </a:p>
          <a:p>
            <a:pPr lvl="1"/>
            <a:r>
              <a:rPr lang="en-US" dirty="0" smtClean="0"/>
              <a:t>Sales tax exemption on non-profit hospitals</a:t>
            </a:r>
          </a:p>
          <a:p>
            <a:pPr lvl="1"/>
            <a:r>
              <a:rPr lang="en-US" dirty="0" smtClean="0"/>
              <a:t>Utility taxes phased out under Vilsack</a:t>
            </a:r>
          </a:p>
          <a:p>
            <a:pPr lvl="1"/>
            <a:r>
              <a:rPr lang="en-US" dirty="0" smtClean="0"/>
              <a:t>Social security incomes not taxed (and portions of pensions)</a:t>
            </a:r>
          </a:p>
          <a:p>
            <a:pPr lvl="1"/>
            <a:r>
              <a:rPr lang="en-US" dirty="0" smtClean="0"/>
              <a:t>Military retirement incomes</a:t>
            </a:r>
          </a:p>
          <a:p>
            <a:r>
              <a:rPr lang="en-US" dirty="0" smtClean="0"/>
              <a:t>Eventually large “tax expenditures” slowly accrued through</a:t>
            </a:r>
          </a:p>
          <a:p>
            <a:pPr lvl="1"/>
            <a:r>
              <a:rPr lang="en-US" dirty="0" smtClean="0"/>
              <a:t>Economic development-linked tax breaks (under all administrations) to businesses</a:t>
            </a:r>
          </a:p>
          <a:p>
            <a:pPr lvl="1"/>
            <a:r>
              <a:rPr lang="en-US" dirty="0" smtClean="0"/>
              <a:t>Research activity tax credits (and the supplemental)</a:t>
            </a:r>
          </a:p>
          <a:p>
            <a:pPr lvl="1"/>
            <a:r>
              <a:rPr lang="en-US" dirty="0" smtClean="0"/>
              <a:t>Commercial and industrial property tax break (absorbed by the state)</a:t>
            </a:r>
          </a:p>
          <a:p>
            <a:pPr lvl="1"/>
            <a:r>
              <a:rPr lang="en-US" dirty="0" smtClean="0"/>
              <a:t>Further sales tax reductions on manufacturers’ purchases</a:t>
            </a:r>
          </a:p>
          <a:p>
            <a:pPr lvl="1"/>
            <a:r>
              <a:rPr lang="en-US" dirty="0" smtClean="0"/>
              <a:t>And now, across the board tax reform drastically lower state receipts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U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U Theme" id="{5EA1099F-09AF-4A0B-96F8-E1157AD42A81}" vid="{E8B9EC3C-49EA-46B8-BA36-ECAD7AE4B1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ISU Theme</Template>
  <TotalTime>4401</TotalTime>
  <Words>1092</Words>
  <Application>Microsoft Office PowerPoint</Application>
  <PresentationFormat>Widescreen</PresentationFormat>
  <Paragraphs>93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ISU Theme</vt:lpstr>
      <vt:lpstr>How We Got Into This Fiscal Pickle</vt:lpstr>
      <vt:lpstr>Sequence</vt:lpstr>
      <vt:lpstr>Our Recent Predicament</vt:lpstr>
      <vt:lpstr>Now</vt:lpstr>
      <vt:lpstr>Then: A quick look at conditions in the 1980s</vt:lpstr>
      <vt:lpstr>An Era of State Fiscal Stress Coupled with Fiscal Irresponsibility</vt:lpstr>
      <vt:lpstr>Selected Reforms</vt:lpstr>
      <vt:lpstr>Early Reform Outcomes</vt:lpstr>
      <vt:lpstr>Nonetheless, Cutting Taxes or Not Collecting Taxes Became a Thing</vt:lpstr>
      <vt:lpstr>The Sum of Tax Cuts and Tax Expenditures Mounts: As Examples</vt:lpstr>
      <vt:lpstr>Plus Commercial and Manufacturing Property and Sales Tax Breaks</vt:lpstr>
      <vt:lpstr>Plus, Overall Tax Incidences Have Decreased Over Time</vt:lpstr>
      <vt:lpstr>Reiterating the Aftermath</vt:lpstr>
      <vt:lpstr>And More …</vt:lpstr>
      <vt:lpstr>Iowa Income Performance</vt:lpstr>
      <vt:lpstr>Where we are now</vt:lpstr>
      <vt:lpstr>My Conclusions</vt:lpstr>
      <vt:lpstr>Thank you dswenson@iastate.edu</vt:lpstr>
    </vt:vector>
  </TitlesOfParts>
  <Company>Iowa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Iowa’s State Revenue Situation</dc:title>
  <dc:creator>Swenson, David A [ECONA]</dc:creator>
  <cp:lastModifiedBy>Randall Bauer</cp:lastModifiedBy>
  <cp:revision>54</cp:revision>
  <dcterms:created xsi:type="dcterms:W3CDTF">2017-08-09T18:07:06Z</dcterms:created>
  <dcterms:modified xsi:type="dcterms:W3CDTF">2018-06-11T21:34:40Z</dcterms:modified>
</cp:coreProperties>
</file>