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Lst>
  <p:notesMasterIdLst>
    <p:notesMasterId r:id="rId25"/>
  </p:notesMasterIdLst>
  <p:sldIdLst>
    <p:sldId id="256" r:id="rId2"/>
    <p:sldId id="275" r:id="rId3"/>
    <p:sldId id="276" r:id="rId4"/>
    <p:sldId id="277" r:id="rId5"/>
    <p:sldId id="278" r:id="rId6"/>
    <p:sldId id="279" r:id="rId7"/>
    <p:sldId id="280" r:id="rId8"/>
    <p:sldId id="281" r:id="rId9"/>
    <p:sldId id="282" r:id="rId10"/>
    <p:sldId id="283" r:id="rId11"/>
    <p:sldId id="284" r:id="rId12"/>
    <p:sldId id="313" r:id="rId13"/>
    <p:sldId id="285" r:id="rId14"/>
    <p:sldId id="286" r:id="rId15"/>
    <p:sldId id="287" r:id="rId16"/>
    <p:sldId id="288" r:id="rId17"/>
    <p:sldId id="289" r:id="rId18"/>
    <p:sldId id="290" r:id="rId19"/>
    <p:sldId id="314" r:id="rId20"/>
    <p:sldId id="317" r:id="rId21"/>
    <p:sldId id="315" r:id="rId22"/>
    <p:sldId id="318" r:id="rId23"/>
    <p:sldId id="316" r:id="rId24"/>
  </p:sldIdLst>
  <p:sldSz cx="9144000" cy="6858000" type="screen4x3"/>
  <p:notesSz cx="7010400" cy="9296400"/>
  <p:embeddedFontLst>
    <p:embeddedFont>
      <p:font typeface="Garamond" panose="02020404030301010803" pitchFamily="18" charset="0"/>
      <p:regular r:id="rId26"/>
      <p:bold r:id="rId27"/>
      <p:italic r:id="rId28"/>
    </p:embeddedFont>
    <p:embeddedFont>
      <p:font typeface="Roboto"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Wingdings 2" panose="05020102010507070707" pitchFamily="18" charset="2"/>
      <p:regular r:id="rId37"/>
    </p:embeddedFont>
    <p:embeddedFont>
      <p:font typeface="Source Sans Pro" panose="020B0604020202020204" charset="0"/>
      <p:regular r:id="rId38"/>
      <p:bold r:id="rId39"/>
      <p:italic r:id="rId40"/>
      <p:boldItalic r:id="rId41"/>
    </p:embeddedFont>
    <p:embeddedFont>
      <p:font typeface="Trebuchet MS" panose="020B0603020202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1" d="100"/>
          <a:sy n="91" d="100"/>
        </p:scale>
        <p:origin x="61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36766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Shape 58"/>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9" name="Shape 59"/>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2690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rtl="0">
              <a:spcBef>
                <a:spcPts val="0"/>
              </a:spcBef>
              <a:spcAft>
                <a:spcPts val="0"/>
              </a:spcAft>
              <a:buNone/>
            </a:pPr>
            <a:endParaRPr/>
          </a:p>
        </p:txBody>
      </p:sp>
      <p:sp>
        <p:nvSpPr>
          <p:cNvPr id="255" name="Shape 255"/>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086085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rtl="0">
              <a:spcBef>
                <a:spcPts val="0"/>
              </a:spcBef>
              <a:spcAft>
                <a:spcPts val="0"/>
              </a:spcAft>
              <a:buNone/>
            </a:pPr>
            <a:endParaRPr/>
          </a:p>
        </p:txBody>
      </p:sp>
      <p:sp>
        <p:nvSpPr>
          <p:cNvPr id="262" name="Shape 262"/>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604270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rtl="0">
              <a:spcBef>
                <a:spcPts val="0"/>
              </a:spcBef>
              <a:spcAft>
                <a:spcPts val="0"/>
              </a:spcAft>
              <a:buNone/>
            </a:pPr>
            <a:endParaRPr/>
          </a:p>
        </p:txBody>
      </p:sp>
      <p:sp>
        <p:nvSpPr>
          <p:cNvPr id="269" name="Shape 269"/>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960263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rtl="0">
              <a:spcBef>
                <a:spcPts val="0"/>
              </a:spcBef>
              <a:spcAft>
                <a:spcPts val="0"/>
              </a:spcAft>
              <a:buNone/>
            </a:pPr>
            <a:endParaRPr/>
          </a:p>
        </p:txBody>
      </p:sp>
      <p:sp>
        <p:nvSpPr>
          <p:cNvPr id="276" name="Shape 276"/>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178913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rtl="0">
              <a:spcBef>
                <a:spcPts val="0"/>
              </a:spcBef>
              <a:spcAft>
                <a:spcPts val="0"/>
              </a:spcAft>
              <a:buNone/>
            </a:pPr>
            <a:endParaRPr/>
          </a:p>
        </p:txBody>
      </p:sp>
      <p:sp>
        <p:nvSpPr>
          <p:cNvPr id="283" name="Shape 283"/>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208300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rtl="0">
              <a:spcBef>
                <a:spcPts val="0"/>
              </a:spcBef>
              <a:spcAft>
                <a:spcPts val="0"/>
              </a:spcAft>
              <a:buNone/>
            </a:pPr>
            <a:endParaRPr/>
          </a:p>
        </p:txBody>
      </p:sp>
      <p:sp>
        <p:nvSpPr>
          <p:cNvPr id="290" name="Shape 290"/>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093470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spcBef>
                <a:spcPts val="0"/>
              </a:spcBef>
              <a:spcAft>
                <a:spcPts val="0"/>
              </a:spcAft>
              <a:buClr>
                <a:schemeClr val="dk1"/>
              </a:buClr>
              <a:buSzPts val="1100"/>
              <a:buFont typeface="Arial"/>
              <a:buNone/>
            </a:pPr>
            <a:r>
              <a:rPr lang="en-US"/>
              <a:t>In Iowa Code 298A.2 the flexibility account within the General Fund was created.  The 17-18 school year was the first year of establishing a flexibility account.  There are four specific fund sources identified that may be moved to the flexibility account if statutory requirements for the funds are met.  The resulting pot of money may be used for 7 identified purposes.  HF2467 added individual meal debt as one of those purposes.  This movement of funds is not required, but can be a decision by the local LEA.</a:t>
            </a:r>
            <a:endParaRPr/>
          </a:p>
          <a:p>
            <a:pPr marL="0" lvl="0" indent="0" rtl="0">
              <a:spcBef>
                <a:spcPts val="0"/>
              </a:spcBef>
              <a:spcAft>
                <a:spcPts val="0"/>
              </a:spcAft>
              <a:buNone/>
            </a:pPr>
            <a:endParaRPr/>
          </a:p>
        </p:txBody>
      </p:sp>
      <p:sp>
        <p:nvSpPr>
          <p:cNvPr id="297" name="Shape 297"/>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912801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rtl="0">
              <a:spcBef>
                <a:spcPts val="0"/>
              </a:spcBef>
              <a:spcAft>
                <a:spcPts val="0"/>
              </a:spcAft>
              <a:buNone/>
            </a:pPr>
            <a:r>
              <a:rPr lang="en-US"/>
              <a:t>In Iowa Code 298A.2 the flexibility account within the General Fund was created.  The 17-18 school year was the first year of establishing a flexibility account.  There are four specific fund sources identified that may be moved to the flexibility account if statutory requirements for the funds are met.  The resulting pot of money may be used for 7 identified purposes.  HF2467 added individual meal debt as one of those purposes.  This movement of funds is not required, but can be a decision by the local LEA.</a:t>
            </a:r>
            <a:endParaRPr/>
          </a:p>
          <a:p>
            <a:pPr marL="0" lvl="0" indent="0" rtl="0">
              <a:spcBef>
                <a:spcPts val="0"/>
              </a:spcBef>
              <a:spcAft>
                <a:spcPts val="0"/>
              </a:spcAft>
              <a:buNone/>
            </a:pPr>
            <a:endParaRPr/>
          </a:p>
        </p:txBody>
      </p:sp>
      <p:sp>
        <p:nvSpPr>
          <p:cNvPr id="304" name="Shape 304"/>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3989352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Policy – local multiple decisions</a:t>
            </a:r>
            <a:r>
              <a:rPr lang="en-US" baseline="0" dirty="0" smtClean="0"/>
              <a:t> on response.</a:t>
            </a:r>
          </a:p>
          <a:p>
            <a:r>
              <a:rPr lang="en-US" baseline="0" dirty="0" smtClean="0"/>
              <a:t>The goal is not to shame a student but to keep a food service operation solvent.  It can make a difference.</a:t>
            </a:r>
          </a:p>
          <a:p>
            <a:r>
              <a:rPr lang="en-US" baseline="0" dirty="0" smtClean="0"/>
              <a:t>Recent legislative update.</a:t>
            </a:r>
          </a:p>
          <a:p>
            <a:endParaRPr lang="en-US" dirty="0"/>
          </a:p>
        </p:txBody>
      </p:sp>
      <p:sp>
        <p:nvSpPr>
          <p:cNvPr id="4" name="Slide Number Placeholder 3"/>
          <p:cNvSpPr>
            <a:spLocks noGrp="1"/>
          </p:cNvSpPr>
          <p:nvPr>
            <p:ph type="sldNum" sz="quarter" idx="10"/>
          </p:nvPr>
        </p:nvSpPr>
        <p:spPr/>
        <p:txBody>
          <a:bodyPr/>
          <a:lstStyle/>
          <a:p>
            <a:fld id="{85AF64C6-2D69-4FE6-AD40-0BC715410A4E}" type="slidenum">
              <a:rPr lang="en-US" smtClean="0"/>
              <a:pPr/>
              <a:t>20</a:t>
            </a:fld>
            <a:endParaRPr lang="en-US"/>
          </a:p>
        </p:txBody>
      </p:sp>
    </p:spTree>
    <p:extLst>
      <p:ext uri="{BB962C8B-B14F-4D97-AF65-F5344CB8AC3E}">
        <p14:creationId xmlns:p14="http://schemas.microsoft.com/office/powerpoint/2010/main" val="2685448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199" name="Shape 199"/>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340253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rtl="0">
              <a:spcBef>
                <a:spcPts val="0"/>
              </a:spcBef>
              <a:spcAft>
                <a:spcPts val="0"/>
              </a:spcAft>
              <a:buNone/>
            </a:pPr>
            <a:endParaRPr/>
          </a:p>
        </p:txBody>
      </p:sp>
      <p:sp>
        <p:nvSpPr>
          <p:cNvPr id="206" name="Shape 206"/>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4236069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rtl="0">
              <a:spcBef>
                <a:spcPts val="0"/>
              </a:spcBef>
              <a:spcAft>
                <a:spcPts val="0"/>
              </a:spcAft>
              <a:buNone/>
            </a:pPr>
            <a:endParaRPr/>
          </a:p>
        </p:txBody>
      </p:sp>
      <p:sp>
        <p:nvSpPr>
          <p:cNvPr id="213" name="Shape 213"/>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930986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rtl="0">
              <a:spcBef>
                <a:spcPts val="0"/>
              </a:spcBef>
              <a:spcAft>
                <a:spcPts val="0"/>
              </a:spcAft>
              <a:buNone/>
            </a:pPr>
            <a:endParaRPr/>
          </a:p>
        </p:txBody>
      </p:sp>
      <p:sp>
        <p:nvSpPr>
          <p:cNvPr id="220" name="Shape 220"/>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798345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rtl="0">
              <a:spcBef>
                <a:spcPts val="0"/>
              </a:spcBef>
              <a:spcAft>
                <a:spcPts val="0"/>
              </a:spcAft>
              <a:buNone/>
            </a:pPr>
            <a:endParaRPr/>
          </a:p>
        </p:txBody>
      </p:sp>
      <p:sp>
        <p:nvSpPr>
          <p:cNvPr id="227" name="Shape 227"/>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88411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rtl="0">
              <a:spcBef>
                <a:spcPts val="0"/>
              </a:spcBef>
              <a:spcAft>
                <a:spcPts val="0"/>
              </a:spcAft>
              <a:buNone/>
            </a:pPr>
            <a:endParaRPr/>
          </a:p>
        </p:txBody>
      </p:sp>
      <p:sp>
        <p:nvSpPr>
          <p:cNvPr id="234" name="Shape 234"/>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4284993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rtl="0">
              <a:spcBef>
                <a:spcPts val="0"/>
              </a:spcBef>
              <a:spcAft>
                <a:spcPts val="0"/>
              </a:spcAft>
              <a:buNone/>
            </a:pPr>
            <a:endParaRPr/>
          </a:p>
        </p:txBody>
      </p:sp>
      <p:sp>
        <p:nvSpPr>
          <p:cNvPr id="241" name="Shape 241"/>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44348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rtl="0">
              <a:spcBef>
                <a:spcPts val="0"/>
              </a:spcBef>
              <a:spcAft>
                <a:spcPts val="0"/>
              </a:spcAft>
              <a:buNone/>
            </a:pPr>
            <a:endParaRPr/>
          </a:p>
        </p:txBody>
      </p:sp>
      <p:sp>
        <p:nvSpPr>
          <p:cNvPr id="248" name="Shape 248"/>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40644443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smtClean="0"/>
              <a:pPr/>
              <a:t>6/13/2018</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259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30294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335370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518910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658540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875313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356630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460619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635782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1914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220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78294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80732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144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41242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225185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53674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6/13/2018</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73857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hf sldNum="0"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ducateiowa.gov/pk-12/nutrition-programs/school-meals-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Ann.feilmann@iow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3" name="Shape 63"/>
          <p:cNvSpPr txBox="1"/>
          <p:nvPr/>
        </p:nvSpPr>
        <p:spPr>
          <a:xfrm>
            <a:off x="969864" y="2282952"/>
            <a:ext cx="7543800" cy="3566160"/>
          </a:xfrm>
          <a:prstGeom prst="rect">
            <a:avLst/>
          </a:prstGeom>
          <a:noFill/>
          <a:ln>
            <a:noFill/>
          </a:ln>
        </p:spPr>
        <p:txBody>
          <a:bodyPr spcFirstLastPara="1" wrap="square" lIns="91425" tIns="45700" rIns="91425" bIns="45700" anchor="t" anchorCtr="0">
            <a:noAutofit/>
          </a:bodyPr>
          <a:lstStyle/>
          <a:p>
            <a:pPr marL="0" marR="0" lvl="0" indent="0" algn="ctr" rtl="0">
              <a:lnSpc>
                <a:spcPct val="75000"/>
              </a:lnSpc>
              <a:spcBef>
                <a:spcPts val="0"/>
              </a:spcBef>
              <a:spcAft>
                <a:spcPts val="0"/>
              </a:spcAft>
              <a:buClr>
                <a:srgbClr val="3F3F3F"/>
              </a:buClr>
              <a:buSzPts val="9000"/>
              <a:buFont typeface="Source Sans Pro"/>
              <a:buNone/>
            </a:pPr>
            <a:r>
              <a:rPr lang="en-US" sz="3200" b="1" dirty="0" smtClean="0">
                <a:solidFill>
                  <a:srgbClr val="3F3F3F"/>
                </a:solidFill>
                <a:latin typeface="Garamond" panose="02020404030301010803" pitchFamily="18" charset="0"/>
                <a:ea typeface="Roboto"/>
                <a:cs typeface="Roboto"/>
                <a:sym typeface="Roboto"/>
              </a:rPr>
              <a:t>Student Meal Debt, Policies, and HF2467</a:t>
            </a:r>
          </a:p>
          <a:p>
            <a:pPr marL="0" marR="0" lvl="0" indent="0" algn="ctr" rtl="0">
              <a:lnSpc>
                <a:spcPct val="75000"/>
              </a:lnSpc>
              <a:spcBef>
                <a:spcPts val="0"/>
              </a:spcBef>
              <a:spcAft>
                <a:spcPts val="0"/>
              </a:spcAft>
              <a:buClr>
                <a:srgbClr val="3F3F3F"/>
              </a:buClr>
              <a:buSzPts val="9000"/>
              <a:buFont typeface="Source Sans Pro"/>
              <a:buNone/>
            </a:pPr>
            <a:endParaRPr lang="en-US" sz="3200" b="1" dirty="0">
              <a:solidFill>
                <a:srgbClr val="3F3F3F"/>
              </a:solidFill>
              <a:latin typeface="Roboto"/>
              <a:ea typeface="Roboto"/>
              <a:cs typeface="Roboto"/>
              <a:sym typeface="Roboto"/>
            </a:endParaRPr>
          </a:p>
          <a:p>
            <a:pPr marL="0" marR="0" lvl="0" indent="0" algn="ctr" rtl="0">
              <a:lnSpc>
                <a:spcPct val="75000"/>
              </a:lnSpc>
              <a:spcBef>
                <a:spcPts val="0"/>
              </a:spcBef>
              <a:spcAft>
                <a:spcPts val="0"/>
              </a:spcAft>
              <a:buClr>
                <a:srgbClr val="3F3F3F"/>
              </a:buClr>
              <a:buSzPts val="9000"/>
              <a:buFont typeface="Source Sans Pro"/>
              <a:buNone/>
            </a:pPr>
            <a:endParaRPr lang="en-US" sz="3200" b="1" dirty="0">
              <a:solidFill>
                <a:srgbClr val="3F3F3F"/>
              </a:solidFill>
              <a:latin typeface="Roboto"/>
              <a:ea typeface="Roboto"/>
              <a:cs typeface="Roboto"/>
              <a:sym typeface="Roboto"/>
            </a:endParaRPr>
          </a:p>
          <a:p>
            <a:pPr marL="0" marR="0" lvl="0" indent="0" algn="ctr" rtl="0">
              <a:lnSpc>
                <a:spcPct val="75000"/>
              </a:lnSpc>
              <a:spcBef>
                <a:spcPts val="0"/>
              </a:spcBef>
              <a:spcAft>
                <a:spcPts val="0"/>
              </a:spcAft>
              <a:buClr>
                <a:srgbClr val="3F3F3F"/>
              </a:buClr>
              <a:buSzPts val="9000"/>
              <a:buFont typeface="Source Sans Pro"/>
              <a:buNone/>
            </a:pPr>
            <a:r>
              <a:rPr lang="en-US" sz="2400" b="1" dirty="0" smtClean="0">
                <a:solidFill>
                  <a:srgbClr val="3F3F3F"/>
                </a:solidFill>
                <a:latin typeface="Garamond" panose="02020404030301010803" pitchFamily="18" charset="0"/>
                <a:ea typeface="Roboto"/>
                <a:cs typeface="Roboto"/>
                <a:sym typeface="Roboto"/>
              </a:rPr>
              <a:t>Ann </a:t>
            </a:r>
            <a:r>
              <a:rPr lang="en-US" sz="2400" b="1" dirty="0" err="1" smtClean="0">
                <a:solidFill>
                  <a:srgbClr val="3F3F3F"/>
                </a:solidFill>
                <a:latin typeface="Garamond" panose="02020404030301010803" pitchFamily="18" charset="0"/>
                <a:ea typeface="Roboto"/>
                <a:cs typeface="Roboto"/>
                <a:sym typeface="Roboto"/>
              </a:rPr>
              <a:t>Feilmann</a:t>
            </a:r>
            <a:endParaRPr lang="en-US" sz="2400" b="1" dirty="0" smtClean="0">
              <a:solidFill>
                <a:srgbClr val="3F3F3F"/>
              </a:solidFill>
              <a:latin typeface="Garamond" panose="02020404030301010803" pitchFamily="18" charset="0"/>
              <a:ea typeface="Roboto"/>
              <a:cs typeface="Roboto"/>
              <a:sym typeface="Roboto"/>
            </a:endParaRPr>
          </a:p>
          <a:p>
            <a:pPr marL="0" marR="0" lvl="0" indent="0" algn="ctr" rtl="0">
              <a:lnSpc>
                <a:spcPct val="75000"/>
              </a:lnSpc>
              <a:spcBef>
                <a:spcPts val="0"/>
              </a:spcBef>
              <a:spcAft>
                <a:spcPts val="0"/>
              </a:spcAft>
              <a:buClr>
                <a:srgbClr val="3F3F3F"/>
              </a:buClr>
              <a:buSzPts val="9000"/>
              <a:buFont typeface="Source Sans Pro"/>
              <a:buNone/>
            </a:pPr>
            <a:endParaRPr lang="en-US" sz="2400" b="1" dirty="0">
              <a:solidFill>
                <a:srgbClr val="3F3F3F"/>
              </a:solidFill>
              <a:latin typeface="Garamond" panose="02020404030301010803" pitchFamily="18" charset="0"/>
              <a:ea typeface="Roboto"/>
              <a:cs typeface="Roboto"/>
              <a:sym typeface="Roboto"/>
            </a:endParaRPr>
          </a:p>
          <a:p>
            <a:pPr marL="0" marR="0" lvl="0" indent="0" algn="ctr" rtl="0">
              <a:lnSpc>
                <a:spcPct val="75000"/>
              </a:lnSpc>
              <a:spcBef>
                <a:spcPts val="0"/>
              </a:spcBef>
              <a:spcAft>
                <a:spcPts val="0"/>
              </a:spcAft>
              <a:buClr>
                <a:srgbClr val="3F3F3F"/>
              </a:buClr>
              <a:buSzPts val="9000"/>
              <a:buFont typeface="Source Sans Pro"/>
              <a:buNone/>
            </a:pPr>
            <a:r>
              <a:rPr lang="en-US" sz="2400" b="1" dirty="0" smtClean="0">
                <a:solidFill>
                  <a:srgbClr val="3F3F3F"/>
                </a:solidFill>
                <a:latin typeface="Garamond" panose="02020404030301010803" pitchFamily="18" charset="0"/>
                <a:ea typeface="Roboto"/>
                <a:cs typeface="Roboto"/>
                <a:sym typeface="Roboto"/>
              </a:rPr>
              <a:t>6/15/18</a:t>
            </a:r>
            <a:endParaRPr lang="en-US" sz="2400" b="1" dirty="0">
              <a:solidFill>
                <a:srgbClr val="3F3F3F"/>
              </a:solidFill>
              <a:latin typeface="Garamond" panose="02020404030301010803" pitchFamily="18" charset="0"/>
              <a:ea typeface="Roboto"/>
              <a:cs typeface="Roboto"/>
              <a:sym typeface="Robot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p:txBody>
          <a:bodyPr/>
          <a:lstStyle/>
          <a:p>
            <a:pPr lvl="0"/>
            <a:r>
              <a:rPr lang="en-US" dirty="0" smtClean="0"/>
              <a:t>    HF 2467 more info</a:t>
            </a:r>
            <a:endParaRPr lang="en-US" dirty="0"/>
          </a:p>
        </p:txBody>
      </p:sp>
      <p:sp>
        <p:nvSpPr>
          <p:cNvPr id="258" name="Shape 258"/>
          <p:cNvSpPr txBox="1">
            <a:spLocks noGrp="1"/>
          </p:cNvSpPr>
          <p:nvPr>
            <p:ph idx="1"/>
          </p:nvPr>
        </p:nvSpPr>
        <p:spPr/>
        <p:txBody>
          <a:bodyPr>
            <a:normAutofit lnSpcReduction="10000"/>
          </a:bodyPr>
          <a:lstStyle/>
          <a:p>
            <a:pPr lvl="0"/>
            <a:endParaRPr lang="en-US" smtClean="0"/>
          </a:p>
          <a:p>
            <a:pPr lvl="0"/>
            <a:r>
              <a:rPr lang="en-US" smtClean="0"/>
              <a:t>The locally developed policy defines if and what kind of meal is offered to a student who has unpaid meal charges. </a:t>
            </a:r>
          </a:p>
          <a:p>
            <a:pPr lvl="0"/>
            <a:r>
              <a:rPr lang="en-US" smtClean="0"/>
              <a:t>The meal must be made of items available to others.</a:t>
            </a:r>
          </a:p>
          <a:p>
            <a:pPr lvl="0"/>
            <a:r>
              <a:rPr lang="en-US" smtClean="0"/>
              <a:t>Districts and schools need to have a method to honor any written direction provided to the school by the parent of guardian to withhold a meal.</a:t>
            </a:r>
          </a:p>
          <a:p>
            <a:pPr lvl="0"/>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644857" y="936078"/>
            <a:ext cx="7543800" cy="10734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US" dirty="0"/>
              <a:t>    HF 2467</a:t>
            </a:r>
            <a:endParaRPr dirty="0"/>
          </a:p>
        </p:txBody>
      </p:sp>
      <p:sp>
        <p:nvSpPr>
          <p:cNvPr id="265" name="Shape 265"/>
          <p:cNvSpPr txBox="1">
            <a:spLocks noGrp="1"/>
          </p:cNvSpPr>
          <p:nvPr>
            <p:ph idx="1"/>
          </p:nvPr>
        </p:nvSpPr>
        <p:spPr>
          <a:xfrm>
            <a:off x="865575" y="2608342"/>
            <a:ext cx="7543800" cy="3083010"/>
          </a:xfrm>
          <a:prstGeom prst="rect">
            <a:avLst/>
          </a:prstGeom>
        </p:spPr>
        <p:txBody>
          <a:bodyPr spcFirstLastPara="1" wrap="square" lIns="0" tIns="45700" rIns="0" bIns="45700" anchor="t" anchorCtr="0">
            <a:noAutofit/>
          </a:bodyPr>
          <a:lstStyle/>
          <a:p>
            <a:pPr marL="0" lvl="0" indent="0">
              <a:spcBef>
                <a:spcPts val="1200"/>
              </a:spcBef>
              <a:spcAft>
                <a:spcPts val="0"/>
              </a:spcAft>
              <a:buClr>
                <a:schemeClr val="dk1"/>
              </a:buClr>
              <a:buSzPts val="1100"/>
              <a:buFont typeface="Arial"/>
              <a:buNone/>
            </a:pPr>
            <a:r>
              <a:rPr lang="en-US" sz="2400" b="1" dirty="0"/>
              <a:t>A school is prohibited from the following actions:</a:t>
            </a:r>
            <a:endParaRPr sz="2400" b="1" dirty="0"/>
          </a:p>
          <a:p>
            <a:pPr marL="457200" lvl="0" indent="-381000" rtl="0">
              <a:lnSpc>
                <a:spcPct val="115000"/>
              </a:lnSpc>
              <a:spcBef>
                <a:spcPts val="200"/>
              </a:spcBef>
              <a:spcAft>
                <a:spcPts val="0"/>
              </a:spcAft>
              <a:buSzPts val="2400"/>
              <a:buChar char="●"/>
            </a:pPr>
            <a:r>
              <a:rPr lang="en-US" sz="2400" b="1" dirty="0"/>
              <a:t>posting a list of students, publicly identifying or stigmatizing a student,</a:t>
            </a:r>
            <a:endParaRPr sz="2400" b="1" dirty="0"/>
          </a:p>
          <a:p>
            <a:pPr marL="457200" lvl="0" indent="-381000" rtl="0">
              <a:lnSpc>
                <a:spcPct val="115000"/>
              </a:lnSpc>
              <a:spcBef>
                <a:spcPts val="0"/>
              </a:spcBef>
              <a:spcAft>
                <a:spcPts val="0"/>
              </a:spcAft>
              <a:buSzPts val="2400"/>
              <a:buChar char="●"/>
            </a:pPr>
            <a:r>
              <a:rPr lang="en-US" sz="2400" b="1" dirty="0"/>
              <a:t>requiring the student to sit at a table for those that owe,</a:t>
            </a:r>
            <a:endParaRPr sz="2400" b="1" dirty="0"/>
          </a:p>
          <a:p>
            <a:pPr marL="457200" lvl="0" indent="-381000" rtl="0">
              <a:lnSpc>
                <a:spcPct val="115000"/>
              </a:lnSpc>
              <a:spcBef>
                <a:spcPts val="0"/>
              </a:spcBef>
              <a:spcAft>
                <a:spcPts val="0"/>
              </a:spcAft>
              <a:buSzPts val="2400"/>
              <a:buChar char="●"/>
            </a:pPr>
            <a:r>
              <a:rPr lang="en-US" sz="2400" b="1" dirty="0"/>
              <a:t>discarding a meal after the meal has been served,</a:t>
            </a:r>
            <a:endParaRPr sz="2400" b="1" dirty="0"/>
          </a:p>
          <a:p>
            <a:pPr marL="0" lvl="0" indent="0" rtl="0">
              <a:spcBef>
                <a:spcPts val="1200"/>
              </a:spcBef>
              <a:spcAft>
                <a:spcPts val="200"/>
              </a:spcAft>
              <a:buNone/>
            </a:pP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HF 2467</a:t>
            </a:r>
            <a:endParaRPr lang="en-US" dirty="0"/>
          </a:p>
        </p:txBody>
      </p:sp>
      <p:sp>
        <p:nvSpPr>
          <p:cNvPr id="3" name="Content Placeholder 2"/>
          <p:cNvSpPr>
            <a:spLocks noGrp="1"/>
          </p:cNvSpPr>
          <p:nvPr>
            <p:ph idx="1"/>
          </p:nvPr>
        </p:nvSpPr>
        <p:spPr/>
        <p:txBody>
          <a:bodyPr/>
          <a:lstStyle/>
          <a:p>
            <a:pPr marL="76200" indent="0">
              <a:lnSpc>
                <a:spcPct val="115000"/>
              </a:lnSpc>
              <a:spcBef>
                <a:spcPts val="0"/>
              </a:spcBef>
              <a:spcAft>
                <a:spcPts val="0"/>
              </a:spcAft>
              <a:buSzPts val="2400"/>
              <a:buNone/>
            </a:pPr>
            <a:r>
              <a:rPr lang="en-US" b="1" dirty="0"/>
              <a:t>A school is prohibited from the following actions:</a:t>
            </a:r>
          </a:p>
          <a:p>
            <a:pPr marL="457200" lvl="0" indent="-381000">
              <a:lnSpc>
                <a:spcPct val="115000"/>
              </a:lnSpc>
              <a:spcBef>
                <a:spcPts val="0"/>
              </a:spcBef>
              <a:spcAft>
                <a:spcPts val="0"/>
              </a:spcAft>
              <a:buSzPts val="2400"/>
              <a:buChar char="●"/>
            </a:pPr>
            <a:r>
              <a:rPr lang="en-US" b="1" dirty="0" smtClean="0"/>
              <a:t>requiring the student to wear a wristband, hand stamp, or identification marks,</a:t>
            </a:r>
          </a:p>
          <a:p>
            <a:pPr marL="457200" lvl="0" indent="-381000">
              <a:lnSpc>
                <a:spcPct val="115000"/>
              </a:lnSpc>
              <a:spcBef>
                <a:spcPts val="0"/>
              </a:spcBef>
              <a:spcAft>
                <a:spcPts val="0"/>
              </a:spcAft>
              <a:buSzPts val="2400"/>
              <a:buChar char="●"/>
            </a:pPr>
            <a:r>
              <a:rPr lang="en-US" b="1" dirty="0" smtClean="0"/>
              <a:t>requiring the student to work to pay for meals, or</a:t>
            </a:r>
          </a:p>
          <a:p>
            <a:pPr marL="457200" lvl="0" indent="-381000">
              <a:lnSpc>
                <a:spcPct val="115000"/>
              </a:lnSpc>
              <a:spcBef>
                <a:spcPts val="0"/>
              </a:spcBef>
              <a:spcAft>
                <a:spcPts val="0"/>
              </a:spcAft>
              <a:buSzPts val="2400"/>
              <a:buChar char="●"/>
            </a:pPr>
            <a:r>
              <a:rPr lang="en-US" b="1" dirty="0" smtClean="0"/>
              <a:t>denying participation in an afterschool program or other extracurricular activity.</a:t>
            </a:r>
            <a:endParaRPr lang="en-US" b="1" dirty="0"/>
          </a:p>
        </p:txBody>
      </p:sp>
    </p:spTree>
    <p:extLst>
      <p:ext uri="{BB962C8B-B14F-4D97-AF65-F5344CB8AC3E}">
        <p14:creationId xmlns:p14="http://schemas.microsoft.com/office/powerpoint/2010/main" val="1962014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865575" y="247650"/>
            <a:ext cx="7543800" cy="10734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US" smtClean="0"/>
              <a:t>    HF 2467</a:t>
            </a:r>
            <a:endParaRPr/>
          </a:p>
        </p:txBody>
      </p:sp>
      <p:sp>
        <p:nvSpPr>
          <p:cNvPr id="272" name="Shape 272"/>
          <p:cNvSpPr txBox="1">
            <a:spLocks noGrp="1"/>
          </p:cNvSpPr>
          <p:nvPr>
            <p:ph idx="1"/>
          </p:nvPr>
        </p:nvSpPr>
        <p:spPr>
          <a:xfrm>
            <a:off x="1080453" y="2819024"/>
            <a:ext cx="7543800" cy="4421700"/>
          </a:xfrm>
          <a:prstGeom prst="rect">
            <a:avLst/>
          </a:prstGeom>
        </p:spPr>
        <p:txBody>
          <a:bodyPr spcFirstLastPara="1" wrap="square" lIns="0" tIns="45700" rIns="0" bIns="45700" anchor="t" anchorCtr="0">
            <a:noAutofit/>
          </a:bodyPr>
          <a:lstStyle/>
          <a:p>
            <a:pPr marL="0" lvl="0" indent="0">
              <a:spcBef>
                <a:spcPts val="1200"/>
              </a:spcBef>
              <a:spcAft>
                <a:spcPts val="0"/>
              </a:spcAft>
              <a:buClr>
                <a:schemeClr val="dk1"/>
              </a:buClr>
              <a:buSzPts val="1100"/>
              <a:buFont typeface="Arial"/>
              <a:buNone/>
            </a:pPr>
            <a:r>
              <a:rPr lang="en-US" sz="3000" b="1" dirty="0" smtClean="0"/>
              <a:t>The school shall direct communications about a student’s meal debt to a parent or guardian and may discreetly provide information about the student’s meal account as long as the prohibitions listed above are not violated.</a:t>
            </a:r>
            <a:endParaRPr sz="3000" b="1" dirty="0" smtClean="0"/>
          </a:p>
          <a:p>
            <a:pPr marL="0" lvl="0" indent="0" rtl="0">
              <a:spcBef>
                <a:spcPts val="1200"/>
              </a:spcBef>
              <a:spcAft>
                <a:spcPts val="200"/>
              </a:spcAft>
              <a:buNone/>
            </a:pP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634347" y="783677"/>
            <a:ext cx="7543800" cy="10734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US" dirty="0" smtClean="0"/>
              <a:t>    HF 2467 more info</a:t>
            </a:r>
            <a:endParaRPr dirty="0"/>
          </a:p>
        </p:txBody>
      </p:sp>
      <p:sp>
        <p:nvSpPr>
          <p:cNvPr id="279" name="Shape 279"/>
          <p:cNvSpPr txBox="1">
            <a:spLocks noGrp="1"/>
          </p:cNvSpPr>
          <p:nvPr>
            <p:ph idx="1"/>
          </p:nvPr>
        </p:nvSpPr>
        <p:spPr>
          <a:xfrm>
            <a:off x="1006881" y="2182898"/>
            <a:ext cx="7543800" cy="4548000"/>
          </a:xfrm>
          <a:prstGeom prst="rect">
            <a:avLst/>
          </a:prstGeom>
        </p:spPr>
        <p:txBody>
          <a:bodyPr spcFirstLastPara="1" wrap="square" lIns="0" tIns="45700" rIns="0" bIns="45700" anchor="t" anchorCtr="0">
            <a:noAutofit/>
          </a:bodyPr>
          <a:lstStyle/>
          <a:p>
            <a:pPr marL="457200" lvl="0" indent="-381000" rtl="0">
              <a:spcBef>
                <a:spcPts val="1200"/>
              </a:spcBef>
              <a:spcAft>
                <a:spcPts val="0"/>
              </a:spcAft>
              <a:buSzPts val="2400"/>
              <a:buChar char="●"/>
            </a:pPr>
            <a:r>
              <a:rPr lang="en-US" sz="2200" dirty="0" smtClean="0"/>
              <a:t>What is discreet? At the point of service a verbal notification of a low or negative balance may be provided in a quiet conversational tone directly to the individual student. </a:t>
            </a:r>
            <a:endParaRPr sz="2200" dirty="0" smtClean="0"/>
          </a:p>
          <a:p>
            <a:pPr marL="457200" lvl="0" indent="-381000">
              <a:spcBef>
                <a:spcPts val="0"/>
              </a:spcBef>
              <a:spcAft>
                <a:spcPts val="0"/>
              </a:spcAft>
              <a:buSzPts val="2400"/>
              <a:buChar char="●"/>
            </a:pPr>
            <a:r>
              <a:rPr lang="en-US" sz="2200" dirty="0" smtClean="0"/>
              <a:t>If letters concerning account balances are sent home they should be:</a:t>
            </a:r>
            <a:endParaRPr sz="2200" dirty="0" smtClean="0"/>
          </a:p>
          <a:p>
            <a:pPr marL="914400" lvl="0" indent="-355600">
              <a:spcBef>
                <a:spcPts val="0"/>
              </a:spcBef>
              <a:spcAft>
                <a:spcPts val="0"/>
              </a:spcAft>
              <a:buSzPts val="2000"/>
              <a:buAutoNum type="arabicPeriod"/>
            </a:pPr>
            <a:r>
              <a:rPr lang="en-US" sz="2200" dirty="0" smtClean="0"/>
              <a:t> Addressed to the parents by name or “To the parents of (child’s name)”, </a:t>
            </a:r>
            <a:endParaRPr sz="2200" dirty="0" smtClean="0"/>
          </a:p>
          <a:p>
            <a:pPr marL="914400" lvl="0" indent="-381000">
              <a:spcBef>
                <a:spcPts val="0"/>
              </a:spcBef>
              <a:spcAft>
                <a:spcPts val="0"/>
              </a:spcAft>
              <a:buSzPts val="2400"/>
              <a:buAutoNum type="arabicPeriod"/>
            </a:pPr>
            <a:r>
              <a:rPr lang="en-US" sz="2200" dirty="0" smtClean="0"/>
              <a:t>All be the same format (e.g. no separate color for negative balance versus a balance approaching zero),</a:t>
            </a:r>
            <a:endParaRPr sz="2200" dirty="0" smtClean="0"/>
          </a:p>
          <a:p>
            <a:pPr marL="914400" lvl="0" indent="-381000" rtl="0">
              <a:spcBef>
                <a:spcPts val="0"/>
              </a:spcBef>
              <a:spcAft>
                <a:spcPts val="0"/>
              </a:spcAft>
              <a:buSzPts val="2400"/>
              <a:buAutoNum type="arabicPeriod"/>
            </a:pPr>
            <a:r>
              <a:rPr lang="en-US" sz="2200" dirty="0" smtClean="0"/>
              <a:t> Closed for privacy.</a:t>
            </a:r>
            <a:endParaRPr sz="2200" dirty="0" smtClean="0"/>
          </a:p>
          <a:p>
            <a:pPr marL="457200" lvl="0" indent="0" rtl="0">
              <a:spcBef>
                <a:spcPts val="1200"/>
              </a:spcBef>
              <a:spcAft>
                <a:spcPts val="200"/>
              </a:spcAft>
              <a:buNone/>
            </a:pPr>
            <a:endParaRPr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560775" y="888781"/>
            <a:ext cx="7543800" cy="10734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US" dirty="0"/>
              <a:t>    HF 2467</a:t>
            </a:r>
            <a:endParaRPr dirty="0"/>
          </a:p>
        </p:txBody>
      </p:sp>
      <p:sp>
        <p:nvSpPr>
          <p:cNvPr id="286" name="Shape 286"/>
          <p:cNvSpPr txBox="1">
            <a:spLocks noGrp="1"/>
          </p:cNvSpPr>
          <p:nvPr>
            <p:ph idx="1"/>
          </p:nvPr>
        </p:nvSpPr>
        <p:spPr>
          <a:xfrm>
            <a:off x="1159281" y="2162127"/>
            <a:ext cx="7543800" cy="2867073"/>
          </a:xfrm>
          <a:prstGeom prst="rect">
            <a:avLst/>
          </a:prstGeom>
        </p:spPr>
        <p:txBody>
          <a:bodyPr spcFirstLastPara="1" wrap="square" lIns="0" tIns="45700" rIns="0" bIns="45700" anchor="t" anchorCtr="0">
            <a:noAutofit/>
          </a:bodyPr>
          <a:lstStyle/>
          <a:p>
            <a:pPr marL="0" lvl="0" indent="0">
              <a:spcBef>
                <a:spcPts val="1200"/>
              </a:spcBef>
              <a:spcAft>
                <a:spcPts val="0"/>
              </a:spcAft>
              <a:buNone/>
            </a:pPr>
            <a:endParaRPr sz="3000" b="1" dirty="0"/>
          </a:p>
          <a:p>
            <a:pPr marL="0" lvl="0" indent="0">
              <a:spcBef>
                <a:spcPts val="1200"/>
              </a:spcBef>
              <a:spcAft>
                <a:spcPts val="0"/>
              </a:spcAft>
              <a:buClr>
                <a:schemeClr val="dk1"/>
              </a:buClr>
              <a:buSzPts val="1100"/>
              <a:buFont typeface="Arial"/>
              <a:buNone/>
            </a:pPr>
            <a:r>
              <a:rPr lang="en-US" sz="3000" b="1" dirty="0"/>
              <a:t>A school district may establish an unpaid student meals account in a school nutrition fund.</a:t>
            </a:r>
            <a:endParaRPr sz="3000" b="1" dirty="0"/>
          </a:p>
          <a:p>
            <a:pPr marL="0" lvl="0" indent="0">
              <a:spcBef>
                <a:spcPts val="1200"/>
              </a:spcBef>
              <a:spcAft>
                <a:spcPts val="0"/>
              </a:spcAft>
              <a:buClr>
                <a:schemeClr val="dk1"/>
              </a:buClr>
              <a:buSzPts val="1100"/>
              <a:buFont typeface="Arial"/>
              <a:buNone/>
            </a:pPr>
            <a:endParaRPr dirty="0"/>
          </a:p>
          <a:p>
            <a:pPr marL="0" lvl="0" indent="0" rtl="0">
              <a:spcBef>
                <a:spcPts val="1200"/>
              </a:spcBef>
              <a:spcAft>
                <a:spcPts val="200"/>
              </a:spcAft>
              <a:buNone/>
            </a:pPr>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1176867" y="1083502"/>
            <a:ext cx="6798734" cy="1303867"/>
          </a:xfrm>
        </p:spPr>
        <p:txBody>
          <a:bodyPr>
            <a:normAutofit fontScale="90000"/>
          </a:bodyPr>
          <a:lstStyle/>
          <a:p>
            <a:pPr lvl="0"/>
            <a:r>
              <a:rPr lang="en-US" dirty="0" smtClean="0"/>
              <a:t>    HF 2467 more info</a:t>
            </a:r>
            <a:br>
              <a:rPr lang="en-US" dirty="0" smtClean="0"/>
            </a:br>
            <a:r>
              <a:rPr lang="en-US" dirty="0" smtClean="0"/>
              <a:t> </a:t>
            </a:r>
            <a:endParaRPr lang="en-US" dirty="0"/>
          </a:p>
        </p:txBody>
      </p:sp>
      <p:sp>
        <p:nvSpPr>
          <p:cNvPr id="293" name="Shape 293"/>
          <p:cNvSpPr txBox="1">
            <a:spLocks noGrp="1"/>
          </p:cNvSpPr>
          <p:nvPr>
            <p:ph idx="1"/>
          </p:nvPr>
        </p:nvSpPr>
        <p:spPr/>
        <p:txBody>
          <a:bodyPr/>
          <a:lstStyle/>
          <a:p>
            <a:pPr lvl="0"/>
            <a:endParaRPr lang="en-US" smtClean="0"/>
          </a:p>
          <a:p>
            <a:pPr lvl="0"/>
            <a:r>
              <a:rPr lang="en-US" smtClean="0"/>
              <a:t>Deposits into the account may come from private donations. </a:t>
            </a:r>
          </a:p>
          <a:p>
            <a:pPr lvl="0"/>
            <a:r>
              <a:rPr lang="en-US" smtClean="0"/>
              <a:t>Funds deposited into the account shall be used only to pay individual student meal debt.</a:t>
            </a:r>
          </a:p>
          <a:p>
            <a:pPr lvl="0"/>
            <a:r>
              <a:rPr lang="en-US" smtClean="0"/>
              <a:t>The school district shall set fair and equitable procedures for fund expenditures.</a:t>
            </a:r>
          </a:p>
          <a:p>
            <a:pPr lvl="0"/>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865575" y="247650"/>
            <a:ext cx="7543800" cy="10734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US"/>
              <a:t>    HF 2467</a:t>
            </a:r>
            <a:endParaRPr/>
          </a:p>
        </p:txBody>
      </p:sp>
      <p:sp>
        <p:nvSpPr>
          <p:cNvPr id="300" name="Shape 300"/>
          <p:cNvSpPr txBox="1">
            <a:spLocks noGrp="1"/>
          </p:cNvSpPr>
          <p:nvPr>
            <p:ph idx="1"/>
          </p:nvPr>
        </p:nvSpPr>
        <p:spPr>
          <a:xfrm>
            <a:off x="1306426" y="2436300"/>
            <a:ext cx="7543800" cy="4421700"/>
          </a:xfrm>
          <a:prstGeom prst="rect">
            <a:avLst/>
          </a:prstGeom>
        </p:spPr>
        <p:txBody>
          <a:bodyPr spcFirstLastPara="1" wrap="square" lIns="0" tIns="45700" rIns="0" bIns="45700" anchor="t" anchorCtr="0">
            <a:noAutofit/>
          </a:bodyPr>
          <a:lstStyle/>
          <a:p>
            <a:pPr marL="0" lvl="0" indent="0">
              <a:spcBef>
                <a:spcPts val="1200"/>
              </a:spcBef>
              <a:spcAft>
                <a:spcPts val="0"/>
              </a:spcAft>
              <a:buClr>
                <a:schemeClr val="dk1"/>
              </a:buClr>
              <a:buSzPts val="1100"/>
              <a:buFont typeface="Arial"/>
              <a:buNone/>
            </a:pPr>
            <a:r>
              <a:rPr lang="en-US" sz="3000" b="1" dirty="0"/>
              <a:t>Iowa Code Section 298A.2 subsection 2, paragraph c has been amended to add payment of individual student meal debt as another use of the Flexibility Account.</a:t>
            </a:r>
            <a:endParaRPr sz="3000" b="1" dirty="0"/>
          </a:p>
          <a:p>
            <a:pPr marL="0" lvl="0" indent="0" rtl="0">
              <a:lnSpc>
                <a:spcPct val="100000"/>
              </a:lnSpc>
              <a:spcBef>
                <a:spcPts val="2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rtl="0">
              <a:spcBef>
                <a:spcPts val="1200"/>
              </a:spcBef>
              <a:spcAft>
                <a:spcPts val="200"/>
              </a:spcAft>
              <a:buNone/>
            </a:pPr>
            <a:endParaRPr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865575" y="247650"/>
            <a:ext cx="7543800" cy="10734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US" dirty="0"/>
              <a:t>    HF </a:t>
            </a:r>
            <a:r>
              <a:rPr lang="en-US" dirty="0" smtClean="0"/>
              <a:t>2467 more info</a:t>
            </a:r>
            <a:endParaRPr sz="2800" dirty="0"/>
          </a:p>
        </p:txBody>
      </p:sp>
      <p:sp>
        <p:nvSpPr>
          <p:cNvPr id="307" name="Shape 307"/>
          <p:cNvSpPr txBox="1">
            <a:spLocks noGrp="1"/>
          </p:cNvSpPr>
          <p:nvPr>
            <p:ph idx="1"/>
          </p:nvPr>
        </p:nvSpPr>
        <p:spPr>
          <a:xfrm>
            <a:off x="822950" y="1447424"/>
            <a:ext cx="7543800" cy="4421700"/>
          </a:xfrm>
          <a:prstGeom prst="rect">
            <a:avLst/>
          </a:prstGeom>
        </p:spPr>
        <p:txBody>
          <a:bodyPr spcFirstLastPara="1" wrap="square" lIns="0" tIns="45700" rIns="0" bIns="45700" anchor="t" anchorCtr="0">
            <a:noAutofit/>
          </a:bodyPr>
          <a:lstStyle/>
          <a:p>
            <a:pPr marL="457200" lvl="0" indent="-381000" rtl="0">
              <a:lnSpc>
                <a:spcPct val="1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In Iowa Code 298A.2 the flexibility account within the General Fund was created to begin in 17-18 school year.   There are four specific fund sources identified that may be moved to the flexibility account if statutory requirements for the funds are met.  </a:t>
            </a:r>
            <a:endParaRPr sz="2400">
              <a:solidFill>
                <a:schemeClr val="dk1"/>
              </a:solidFill>
              <a:latin typeface="Calibri"/>
              <a:ea typeface="Calibri"/>
              <a:cs typeface="Calibri"/>
              <a:sym typeface="Calibri"/>
            </a:endParaRPr>
          </a:p>
          <a:p>
            <a:pPr marL="457200" lvl="0" indent="-381000" rtl="0">
              <a:lnSpc>
                <a:spcPct val="1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The resulting pot of money may be used for 7 identified purposes.  </a:t>
            </a:r>
            <a:endParaRPr sz="2400">
              <a:solidFill>
                <a:schemeClr val="dk1"/>
              </a:solidFill>
              <a:latin typeface="Calibri"/>
              <a:ea typeface="Calibri"/>
              <a:cs typeface="Calibri"/>
              <a:sym typeface="Calibri"/>
            </a:endParaRPr>
          </a:p>
          <a:p>
            <a:pPr marL="457200" lvl="0" indent="-381000" rtl="0">
              <a:lnSpc>
                <a:spcPct val="1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HF2467 added individual meal debt as one of those purposes.  </a:t>
            </a:r>
            <a:endParaRPr sz="2400">
              <a:solidFill>
                <a:schemeClr val="dk1"/>
              </a:solidFill>
              <a:latin typeface="Calibri"/>
              <a:ea typeface="Calibri"/>
              <a:cs typeface="Calibri"/>
              <a:sym typeface="Calibri"/>
            </a:endParaRPr>
          </a:p>
          <a:p>
            <a:pPr marL="457200" lvl="0" indent="-381000" rtl="0">
              <a:lnSpc>
                <a:spcPct val="1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This movement of funds is not required, but can be a decision by the local LEA.</a:t>
            </a:r>
            <a:endParaRPr sz="2400">
              <a:solidFill>
                <a:schemeClr val="dk1"/>
              </a:solidFill>
              <a:latin typeface="Calibri"/>
              <a:ea typeface="Calibri"/>
              <a:cs typeface="Calibri"/>
              <a:sym typeface="Calibri"/>
            </a:endParaRPr>
          </a:p>
          <a:p>
            <a:pPr marL="0" lvl="0" indent="0" rtl="0">
              <a:spcBef>
                <a:spcPts val="1200"/>
              </a:spcBef>
              <a:spcAft>
                <a:spcPts val="200"/>
              </a:spcAft>
              <a:buNone/>
            </a:pPr>
            <a:endParaRPr b="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237131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spcBef>
                <a:spcPts val="0"/>
              </a:spcBef>
              <a:spcAft>
                <a:spcPts val="0"/>
              </a:spcAft>
              <a:buNone/>
            </a:pPr>
            <a:r>
              <a:rPr lang="en-US"/>
              <a:t>    HF 2467</a:t>
            </a:r>
            <a:endParaRPr/>
          </a:p>
        </p:txBody>
      </p:sp>
      <p:sp>
        <p:nvSpPr>
          <p:cNvPr id="202" name="Shape 202"/>
          <p:cNvSpPr txBox="1">
            <a:spLocks noGrp="1"/>
          </p:cNvSpPr>
          <p:nvPr>
            <p:ph idx="1"/>
          </p:nvPr>
        </p:nvSpPr>
        <p:spPr>
          <a:prstGeom prst="rect">
            <a:avLst/>
          </a:prstGeom>
        </p:spPr>
        <p:txBody>
          <a:bodyPr spcFirstLastPara="1" wrap="square" lIns="0" tIns="45700" rIns="0" bIns="45700" anchor="ctr" anchorCtr="0">
            <a:noAutofit/>
          </a:bodyPr>
          <a:lstStyle/>
          <a:p>
            <a:pPr marL="0" lvl="0" indent="0">
              <a:spcBef>
                <a:spcPts val="1200"/>
              </a:spcBef>
              <a:spcAft>
                <a:spcPts val="0"/>
              </a:spcAft>
              <a:buClr>
                <a:schemeClr val="dk1"/>
              </a:buClr>
              <a:buSzPts val="1100"/>
              <a:buFont typeface="Arial"/>
              <a:buNone/>
            </a:pPr>
            <a:r>
              <a:rPr lang="en-US" sz="3000" b="1" dirty="0"/>
              <a:t>Required to notify parents or guardians of the availability of applications for free or reduced-price meals twice during the school year.</a:t>
            </a:r>
            <a:endParaRPr sz="3000" b="1" dirty="0"/>
          </a:p>
          <a:p>
            <a:pPr marL="0" lvl="0" indent="0" rtl="0">
              <a:spcBef>
                <a:spcPts val="1200"/>
              </a:spcBef>
              <a:spcAft>
                <a:spcPts val="0"/>
              </a:spcAft>
              <a:buNone/>
            </a:pPr>
            <a:r>
              <a:rPr lang="en-US" dirty="0"/>
              <a:t>	</a:t>
            </a:r>
            <a:endParaRPr dirty="0"/>
          </a:p>
          <a:p>
            <a:pPr marL="0" lvl="0" indent="0">
              <a:spcBef>
                <a:spcPts val="1200"/>
              </a:spcBef>
              <a:spcAft>
                <a:spcPts val="200"/>
              </a:spcAft>
              <a:buNone/>
            </a:pP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5ED07B-03FD-4204-8ED9-DA786DF1C259}" type="slidenum">
              <a:rPr lang="en-US" smtClean="0"/>
              <a:pPr/>
              <a:t>20</a:t>
            </a:fld>
            <a:endParaRPr lang="en-US">
              <a:latin typeface="Arial" charset="0"/>
            </a:endParaRPr>
          </a:p>
        </p:txBody>
      </p:sp>
      <p:sp>
        <p:nvSpPr>
          <p:cNvPr id="36866" name="Rectangle 2"/>
          <p:cNvSpPr>
            <a:spLocks noGrp="1" noChangeArrowheads="1"/>
          </p:cNvSpPr>
          <p:nvPr>
            <p:ph type="title" idx="4294967295"/>
          </p:nvPr>
        </p:nvSpPr>
        <p:spPr>
          <a:xfrm>
            <a:off x="1176339" y="609600"/>
            <a:ext cx="6799262" cy="1303337"/>
          </a:xfrm>
        </p:spPr>
        <p:txBody>
          <a:bodyPr>
            <a:normAutofit/>
          </a:bodyPr>
          <a:lstStyle/>
          <a:p>
            <a:pPr algn="ctr" eaLnBrk="1" hangingPunct="1"/>
            <a:r>
              <a:rPr lang="en-US" altLang="en-US" sz="3200" b="1" dirty="0" smtClean="0">
                <a:cs typeface="Trebuchet MS" panose="020B0603020202020204" pitchFamily="34" charset="0"/>
              </a:rPr>
              <a:t>Negative accounts -who must be fed?</a:t>
            </a:r>
          </a:p>
        </p:txBody>
      </p:sp>
      <p:sp>
        <p:nvSpPr>
          <p:cNvPr id="91139" name="Rectangle 3"/>
          <p:cNvSpPr>
            <a:spLocks noGrp="1" noChangeArrowheads="1"/>
          </p:cNvSpPr>
          <p:nvPr>
            <p:ph idx="4294967295"/>
          </p:nvPr>
        </p:nvSpPr>
        <p:spPr>
          <a:xfrm>
            <a:off x="1090368" y="1919183"/>
            <a:ext cx="6799262" cy="3716338"/>
          </a:xfrm>
        </p:spPr>
        <p:txBody>
          <a:bodyPr rtlCol="0">
            <a:normAutofit lnSpcReduction="10000"/>
          </a:bodyPr>
          <a:lstStyle/>
          <a:p>
            <a:pPr>
              <a:buClr>
                <a:schemeClr val="tx1">
                  <a:lumMod val="75000"/>
                  <a:lumOff val="25000"/>
                </a:schemeClr>
              </a:buClr>
              <a:buFont typeface="Wingdings" panose="05000000000000000000" pitchFamily="2" charset="2"/>
              <a:buChar char="§"/>
              <a:defRPr/>
            </a:pPr>
            <a:r>
              <a:rPr lang="en-US" sz="2800" dirty="0" smtClean="0">
                <a:solidFill>
                  <a:schemeClr val="tx1">
                    <a:lumMod val="75000"/>
                    <a:lumOff val="25000"/>
                  </a:schemeClr>
                </a:solidFill>
              </a:rPr>
              <a:t>You must offer a meal to a student eligible for free meals or with cash in hand even if they have a negative balance.</a:t>
            </a:r>
          </a:p>
          <a:p>
            <a:pPr>
              <a:buClr>
                <a:schemeClr val="tx1">
                  <a:lumMod val="75000"/>
                  <a:lumOff val="25000"/>
                </a:schemeClr>
              </a:buClr>
              <a:buFont typeface="Wingdings" panose="05000000000000000000" pitchFamily="2" charset="2"/>
              <a:buChar char="§"/>
              <a:defRPr/>
            </a:pPr>
            <a:r>
              <a:rPr lang="en-US" sz="2800" dirty="0" smtClean="0">
                <a:solidFill>
                  <a:schemeClr val="tx1">
                    <a:lumMod val="75000"/>
                    <a:lumOff val="25000"/>
                  </a:schemeClr>
                </a:solidFill>
              </a:rPr>
              <a:t>There is no legal obligation to feed a student whose parent/guardian has not purchased meals: Make policy well known. </a:t>
            </a:r>
          </a:p>
          <a:p>
            <a:pPr>
              <a:buClr>
                <a:schemeClr val="tx1">
                  <a:lumMod val="75000"/>
                  <a:lumOff val="25000"/>
                </a:schemeClr>
              </a:buClr>
              <a:buFont typeface="Wingdings" panose="05000000000000000000" pitchFamily="2" charset="2"/>
              <a:buChar char="§"/>
              <a:defRPr/>
            </a:pPr>
            <a:r>
              <a:rPr lang="en-US" sz="2800" dirty="0" smtClean="0">
                <a:solidFill>
                  <a:schemeClr val="tx1">
                    <a:lumMod val="75000"/>
                    <a:lumOff val="25000"/>
                  </a:schemeClr>
                </a:solidFill>
              </a:rPr>
              <a:t>Effective July 1, 2017 each district must have a policy for meal charging.</a:t>
            </a:r>
          </a:p>
          <a:p>
            <a:pPr eaLnBrk="1" fontAlgn="auto" hangingPunct="1">
              <a:buClr>
                <a:schemeClr val="tx1">
                  <a:lumMod val="75000"/>
                  <a:lumOff val="25000"/>
                </a:schemeClr>
              </a:buClr>
              <a:buFont typeface="Wingdings 2" charset="2"/>
              <a:buChar char=""/>
              <a:defRPr/>
            </a:pPr>
            <a:endParaRPr lang="en-US" sz="2800" dirty="0" smtClean="0">
              <a:solidFill>
                <a:schemeClr val="tx1">
                  <a:lumMod val="75000"/>
                  <a:lumOff val="25000"/>
                </a:schemeClr>
              </a:solidFill>
            </a:endParaRPr>
          </a:p>
        </p:txBody>
      </p:sp>
    </p:spTree>
    <p:extLst>
      <p:ext uri="{BB962C8B-B14F-4D97-AF65-F5344CB8AC3E}">
        <p14:creationId xmlns:p14="http://schemas.microsoft.com/office/powerpoint/2010/main" val="2916457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Balance Policy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SFAs must:</a:t>
            </a:r>
          </a:p>
          <a:p>
            <a:r>
              <a:rPr lang="en-US" dirty="0" smtClean="0"/>
              <a:t>describe </a:t>
            </a:r>
            <a:r>
              <a:rPr lang="en-US" dirty="0"/>
              <a:t>how students without funds in an account and no cash to purchase a meal will be impacted</a:t>
            </a:r>
            <a:endParaRPr lang="en-US" dirty="0" smtClean="0"/>
          </a:p>
          <a:p>
            <a:r>
              <a:rPr lang="en-US" dirty="0"/>
              <a:t>ensure the policy is provided in writing to all households at the start of each school year and to households transferring to the school or school district during the school year</a:t>
            </a:r>
            <a:r>
              <a:rPr lang="en-US" dirty="0" smtClean="0"/>
              <a:t>.</a:t>
            </a:r>
          </a:p>
          <a:p>
            <a:r>
              <a:rPr lang="en-US" dirty="0"/>
              <a:t>include policies regarding the collection of delinquent meal charge debt</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827169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Balance Policy</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www.educateiowa.gov/pk-12/nutrition-programs/school-meals-0</a:t>
            </a:r>
            <a:r>
              <a:rPr lang="en-US" dirty="0" smtClean="0"/>
              <a:t> </a:t>
            </a:r>
          </a:p>
          <a:p>
            <a:endParaRPr lang="en-US" dirty="0"/>
          </a:p>
        </p:txBody>
      </p:sp>
      <p:pic>
        <p:nvPicPr>
          <p:cNvPr id="4" name="Picture 3"/>
          <p:cNvPicPr>
            <a:picLocks noChangeAspect="1"/>
          </p:cNvPicPr>
          <p:nvPr/>
        </p:nvPicPr>
        <p:blipFill>
          <a:blip r:embed="rId3"/>
          <a:stretch>
            <a:fillRect/>
          </a:stretch>
        </p:blipFill>
        <p:spPr>
          <a:xfrm>
            <a:off x="0" y="4212633"/>
            <a:ext cx="9144000" cy="1091154"/>
          </a:xfrm>
          <a:prstGeom prst="rect">
            <a:avLst/>
          </a:prstGeom>
        </p:spPr>
      </p:pic>
    </p:spTree>
    <p:extLst>
      <p:ext uri="{BB962C8B-B14F-4D97-AF65-F5344CB8AC3E}">
        <p14:creationId xmlns:p14="http://schemas.microsoft.com/office/powerpoint/2010/main" val="4064993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smtClean="0">
              <a:hlinkClick r:id="rId2"/>
            </a:endParaRPr>
          </a:p>
          <a:p>
            <a:pPr algn="ctr"/>
            <a:r>
              <a:rPr lang="en-US" sz="3200" dirty="0" smtClean="0">
                <a:hlinkClick r:id="rId2"/>
              </a:rPr>
              <a:t>Ann.feilmann@iowa.gov</a:t>
            </a:r>
            <a:endParaRPr lang="en-US" sz="3200" dirty="0" smtClean="0"/>
          </a:p>
          <a:p>
            <a:endParaRPr lang="en-US" dirty="0"/>
          </a:p>
        </p:txBody>
      </p:sp>
    </p:spTree>
    <p:extLst>
      <p:ext uri="{BB962C8B-B14F-4D97-AF65-F5344CB8AC3E}">
        <p14:creationId xmlns:p14="http://schemas.microsoft.com/office/powerpoint/2010/main" val="667151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p:txBody>
          <a:bodyPr/>
          <a:lstStyle/>
          <a:p>
            <a:pPr lvl="0"/>
            <a:r>
              <a:rPr lang="en-US" dirty="0" smtClean="0"/>
              <a:t>    HF 2467 more info</a:t>
            </a:r>
            <a:endParaRPr lang="en-US" dirty="0"/>
          </a:p>
        </p:txBody>
      </p:sp>
      <p:sp>
        <p:nvSpPr>
          <p:cNvPr id="209" name="Shape 209"/>
          <p:cNvSpPr txBox="1">
            <a:spLocks noGrp="1"/>
          </p:cNvSpPr>
          <p:nvPr>
            <p:ph idx="1"/>
          </p:nvPr>
        </p:nvSpPr>
        <p:spPr/>
        <p:txBody>
          <a:bodyPr>
            <a:normAutofit fontScale="92500" lnSpcReduction="10000"/>
          </a:bodyPr>
          <a:lstStyle/>
          <a:p>
            <a:pPr lvl="0"/>
            <a:r>
              <a:rPr lang="en-US" smtClean="0"/>
              <a:t>USDA requires the application letter be provided to all households at the beginning of the school year -  this adds another notice during the year.</a:t>
            </a:r>
          </a:p>
          <a:p>
            <a:pPr lvl="0"/>
            <a:r>
              <a:rPr lang="en-US" smtClean="0"/>
              <a:t>The notice may be by letter or electronic communication.  </a:t>
            </a:r>
          </a:p>
          <a:p>
            <a:pPr lvl="0"/>
            <a:r>
              <a:rPr lang="en-US" smtClean="0"/>
              <a:t>Avoid confusion for any students already receiving free or reduced-price meals by clearly stating no reapplication or further action is necessary to continue meal benefits for those already receiving free or reduced-price meals in the current year.</a:t>
            </a:r>
          </a:p>
          <a:p>
            <a:pPr lvl="0"/>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p:txBody>
          <a:bodyPr/>
          <a:lstStyle/>
          <a:p>
            <a:pPr lvl="0"/>
            <a:r>
              <a:rPr lang="en-US" smtClean="0"/>
              <a:t>    HF 2467</a:t>
            </a:r>
            <a:endParaRPr lang="en-US"/>
          </a:p>
        </p:txBody>
      </p:sp>
      <p:sp>
        <p:nvSpPr>
          <p:cNvPr id="216" name="Shape 216"/>
          <p:cNvSpPr txBox="1">
            <a:spLocks noGrp="1"/>
          </p:cNvSpPr>
          <p:nvPr>
            <p:ph idx="1"/>
          </p:nvPr>
        </p:nvSpPr>
        <p:spPr/>
        <p:txBody>
          <a:bodyPr/>
          <a:lstStyle/>
          <a:p>
            <a:pPr marL="0" lvl="0" indent="0">
              <a:buNone/>
            </a:pPr>
            <a:r>
              <a:rPr lang="en-US" sz="2800" b="1" dirty="0" smtClean="0"/>
              <a:t>If a student owes money for five or more       meals, school personnel may contact the student’s parent or guardian to provide information about applying for free or reduced-price meals or other assistance available.</a:t>
            </a:r>
          </a:p>
          <a:p>
            <a:pPr lvl="0"/>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p:txBody>
          <a:bodyPr/>
          <a:lstStyle/>
          <a:p>
            <a:pPr lvl="0"/>
            <a:r>
              <a:rPr lang="en-US" dirty="0" smtClean="0"/>
              <a:t>    HF 2467 more info</a:t>
            </a:r>
            <a:endParaRPr lang="en-US" dirty="0"/>
          </a:p>
        </p:txBody>
      </p:sp>
      <p:sp>
        <p:nvSpPr>
          <p:cNvPr id="223" name="Shape 223"/>
          <p:cNvSpPr txBox="1">
            <a:spLocks noGrp="1"/>
          </p:cNvSpPr>
          <p:nvPr>
            <p:ph idx="1"/>
          </p:nvPr>
        </p:nvSpPr>
        <p:spPr/>
        <p:txBody>
          <a:bodyPr/>
          <a:lstStyle/>
          <a:p>
            <a:pPr lvl="0"/>
            <a:endParaRPr lang="en-US" smtClean="0"/>
          </a:p>
          <a:p>
            <a:pPr lvl="0"/>
            <a:r>
              <a:rPr lang="en-US" smtClean="0"/>
              <a:t>Current notification practices continue as outlined in local policy.</a:t>
            </a:r>
          </a:p>
          <a:p>
            <a:pPr lvl="0"/>
            <a:r>
              <a:rPr lang="en-US" smtClean="0"/>
              <a:t>The method of contact with the parent or guardian may include sending a letter home with the student addressed to the parent or guardian, via phone or electronic means.</a:t>
            </a:r>
          </a:p>
          <a:p>
            <a:pPr lvl="0"/>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865575" y="247650"/>
            <a:ext cx="7543800" cy="10734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US"/>
              <a:t>    HF 2467</a:t>
            </a:r>
            <a:endParaRPr/>
          </a:p>
        </p:txBody>
      </p:sp>
      <p:sp>
        <p:nvSpPr>
          <p:cNvPr id="230" name="Shape 230"/>
          <p:cNvSpPr txBox="1">
            <a:spLocks noGrp="1"/>
          </p:cNvSpPr>
          <p:nvPr>
            <p:ph idx="1"/>
          </p:nvPr>
        </p:nvSpPr>
        <p:spPr>
          <a:xfrm>
            <a:off x="822950" y="1949668"/>
            <a:ext cx="7543800" cy="3919455"/>
          </a:xfrm>
          <a:prstGeom prst="rect">
            <a:avLst/>
          </a:prstGeom>
        </p:spPr>
        <p:txBody>
          <a:bodyPr spcFirstLastPara="1" wrap="square" lIns="0" tIns="45700" rIns="0" bIns="45700" anchor="t" anchorCtr="0">
            <a:noAutofit/>
          </a:bodyPr>
          <a:lstStyle/>
          <a:p>
            <a:pPr marL="0" lvl="0" indent="0">
              <a:spcBef>
                <a:spcPts val="1200"/>
              </a:spcBef>
              <a:spcAft>
                <a:spcPts val="0"/>
              </a:spcAft>
              <a:buNone/>
            </a:pPr>
            <a:endParaRPr sz="3000" b="1" dirty="0"/>
          </a:p>
          <a:p>
            <a:pPr marL="0" lvl="0" indent="0">
              <a:spcBef>
                <a:spcPts val="1200"/>
              </a:spcBef>
              <a:spcAft>
                <a:spcPts val="0"/>
              </a:spcAft>
              <a:buClr>
                <a:schemeClr val="dk1"/>
              </a:buClr>
              <a:buSzPts val="1100"/>
              <a:buFont typeface="Arial"/>
              <a:buNone/>
            </a:pPr>
            <a:r>
              <a:rPr lang="en-US" sz="3000" b="1" dirty="0"/>
              <a:t>For public districts only, debt retroactively to July 1, 2017 may be submitted for the state’s income setoff process outlined in Iowa Code Section 8A.504 if the district has made reasonable effort to collect the debt. </a:t>
            </a:r>
            <a:endParaRPr sz="3000" b="1" dirty="0"/>
          </a:p>
          <a:p>
            <a:pPr marL="0" lvl="0" indent="0">
              <a:spcBef>
                <a:spcPts val="1200"/>
              </a:spcBef>
              <a:spcAft>
                <a:spcPts val="0"/>
              </a:spcAft>
              <a:buClr>
                <a:schemeClr val="dk1"/>
              </a:buClr>
              <a:buSzPts val="1100"/>
              <a:buFont typeface="Arial"/>
              <a:buNone/>
            </a:pPr>
            <a:endParaRPr dirty="0"/>
          </a:p>
          <a:p>
            <a:pPr marL="0" lvl="0" indent="0" rtl="0">
              <a:spcBef>
                <a:spcPts val="1200"/>
              </a:spcBef>
              <a:spcAft>
                <a:spcPts val="200"/>
              </a:spcAft>
              <a:buNone/>
            </a:pPr>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p:txBody>
          <a:bodyPr/>
          <a:lstStyle/>
          <a:p>
            <a:pPr lvl="0"/>
            <a:r>
              <a:rPr lang="en-US" dirty="0" smtClean="0"/>
              <a:t>    HF 2467 more info</a:t>
            </a:r>
            <a:endParaRPr lang="en-US" dirty="0"/>
          </a:p>
        </p:txBody>
      </p:sp>
      <p:sp>
        <p:nvSpPr>
          <p:cNvPr id="237" name="Shape 237"/>
          <p:cNvSpPr txBox="1">
            <a:spLocks noGrp="1"/>
          </p:cNvSpPr>
          <p:nvPr>
            <p:ph idx="1"/>
          </p:nvPr>
        </p:nvSpPr>
        <p:spPr/>
        <p:txBody>
          <a:bodyPr>
            <a:normAutofit lnSpcReduction="10000"/>
          </a:bodyPr>
          <a:lstStyle/>
          <a:p>
            <a:pPr lvl="0"/>
            <a:r>
              <a:rPr lang="en-US" smtClean="0"/>
              <a:t>Student debt is the debt of the parent or guardian.</a:t>
            </a:r>
          </a:p>
          <a:p>
            <a:pPr lvl="0"/>
            <a:r>
              <a:rPr lang="en-US" smtClean="0"/>
              <a:t>Income setoff has not been available to Districts previously. </a:t>
            </a:r>
          </a:p>
          <a:p>
            <a:pPr lvl="0"/>
            <a:r>
              <a:rPr lang="en-US" smtClean="0"/>
              <a:t>To initiate this process the Social Security Number of the parent or guardian is necessary. This act does not provide the authority to collect this data. </a:t>
            </a:r>
          </a:p>
          <a:p>
            <a:pPr lvl="0"/>
            <a:r>
              <a:rPr lang="en-US" smtClean="0"/>
              <a:t>This does not limit any other options for school meal debt collection available to the school district by law.</a:t>
            </a:r>
          </a:p>
          <a:p>
            <a:pPr lvl="0"/>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734196" y="426326"/>
            <a:ext cx="7543800" cy="10734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US"/>
              <a:t>    HF 2467</a:t>
            </a:r>
            <a:endParaRPr/>
          </a:p>
        </p:txBody>
      </p:sp>
      <p:sp>
        <p:nvSpPr>
          <p:cNvPr id="244" name="Shape 244"/>
          <p:cNvSpPr txBox="1">
            <a:spLocks noGrp="1"/>
          </p:cNvSpPr>
          <p:nvPr>
            <p:ph idx="1"/>
          </p:nvPr>
        </p:nvSpPr>
        <p:spPr>
          <a:xfrm>
            <a:off x="1148771" y="2603562"/>
            <a:ext cx="7543800" cy="4421700"/>
          </a:xfrm>
          <a:prstGeom prst="rect">
            <a:avLst/>
          </a:prstGeom>
        </p:spPr>
        <p:txBody>
          <a:bodyPr spcFirstLastPara="1" wrap="square" lIns="0" tIns="45700" rIns="0" bIns="45700" anchor="t" anchorCtr="0">
            <a:noAutofit/>
          </a:bodyPr>
          <a:lstStyle/>
          <a:p>
            <a:pPr marL="0" lvl="0" indent="0">
              <a:spcBef>
                <a:spcPts val="1200"/>
              </a:spcBef>
              <a:spcAft>
                <a:spcPts val="0"/>
              </a:spcAft>
              <a:buClr>
                <a:schemeClr val="dk1"/>
              </a:buClr>
              <a:buSzPts val="1100"/>
              <a:buFont typeface="Arial"/>
              <a:buNone/>
            </a:pPr>
            <a:r>
              <a:rPr lang="en-US" sz="3000" b="1" dirty="0"/>
              <a:t>A school is encouraged to provide a reimbursable meal to a student with unpaid meal charges unless the student’s parent or guardian has specifically provided written direction to the school to withhold a meal from the student.</a:t>
            </a:r>
            <a:endParaRPr sz="3000" b="1" dirty="0"/>
          </a:p>
          <a:p>
            <a:pPr marL="0" lvl="0" indent="0" rtl="0">
              <a:lnSpc>
                <a:spcPct val="115000"/>
              </a:lnSpc>
              <a:spcBef>
                <a:spcPts val="200"/>
              </a:spcBef>
              <a:spcAft>
                <a:spcPts val="1000"/>
              </a:spcAft>
              <a:buNone/>
            </a:pPr>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707920" y="898635"/>
            <a:ext cx="7543800" cy="10734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r>
              <a:rPr lang="en-US" dirty="0"/>
              <a:t>    HF </a:t>
            </a:r>
            <a:r>
              <a:rPr lang="en-US" dirty="0" smtClean="0"/>
              <a:t>2467 </a:t>
            </a:r>
            <a:endParaRPr dirty="0"/>
          </a:p>
        </p:txBody>
      </p:sp>
      <p:sp>
        <p:nvSpPr>
          <p:cNvPr id="251" name="Shape 251"/>
          <p:cNvSpPr txBox="1">
            <a:spLocks noGrp="1"/>
          </p:cNvSpPr>
          <p:nvPr>
            <p:ph idx="1"/>
          </p:nvPr>
        </p:nvSpPr>
        <p:spPr>
          <a:xfrm>
            <a:off x="860320" y="2172638"/>
            <a:ext cx="7543800" cy="4421700"/>
          </a:xfrm>
          <a:prstGeom prst="rect">
            <a:avLst/>
          </a:prstGeom>
        </p:spPr>
        <p:txBody>
          <a:bodyPr spcFirstLastPara="1" wrap="square" lIns="0" tIns="45700" rIns="0" bIns="45700" anchor="t" anchorCtr="0">
            <a:noAutofit/>
          </a:bodyPr>
          <a:lstStyle/>
          <a:p>
            <a:pPr marL="0" lvl="0" indent="0">
              <a:spcBef>
                <a:spcPts val="1200"/>
              </a:spcBef>
              <a:spcAft>
                <a:spcPts val="0"/>
              </a:spcAft>
              <a:buNone/>
            </a:pPr>
            <a:endParaRPr sz="3000" b="1" dirty="0"/>
          </a:p>
          <a:p>
            <a:pPr marL="0" lvl="0" indent="0" rtl="0">
              <a:spcBef>
                <a:spcPts val="1200"/>
              </a:spcBef>
              <a:spcAft>
                <a:spcPts val="200"/>
              </a:spcAft>
              <a:buClr>
                <a:schemeClr val="dk1"/>
              </a:buClr>
              <a:buSzPts val="1100"/>
              <a:buFont typeface="Arial"/>
              <a:buNone/>
            </a:pPr>
            <a:r>
              <a:rPr lang="en-US" sz="3000" b="1" dirty="0"/>
              <a:t>A school is prohibited from providing a meal that is offered only to students with accrued meal debt.</a:t>
            </a:r>
            <a:endParaRP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65</TotalTime>
  <Words>1242</Words>
  <Application>Microsoft Office PowerPoint</Application>
  <PresentationFormat>On-screen Show (4:3)</PresentationFormat>
  <Paragraphs>110</Paragraphs>
  <Slides>23</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Garamond</vt:lpstr>
      <vt:lpstr>Roboto</vt:lpstr>
      <vt:lpstr>Calibri</vt:lpstr>
      <vt:lpstr>Wingdings 2</vt:lpstr>
      <vt:lpstr>Source Sans Pro</vt:lpstr>
      <vt:lpstr>Arial</vt:lpstr>
      <vt:lpstr>Wingdings</vt:lpstr>
      <vt:lpstr>Trebuchet MS</vt:lpstr>
      <vt:lpstr>Organic</vt:lpstr>
      <vt:lpstr>PowerPoint Presentation</vt:lpstr>
      <vt:lpstr>    HF 2467</vt:lpstr>
      <vt:lpstr>    HF 2467 more info</vt:lpstr>
      <vt:lpstr>    HF 2467</vt:lpstr>
      <vt:lpstr>    HF 2467 more info</vt:lpstr>
      <vt:lpstr>    HF 2467</vt:lpstr>
      <vt:lpstr>    HF 2467 more info</vt:lpstr>
      <vt:lpstr>    HF 2467</vt:lpstr>
      <vt:lpstr>    HF 2467 </vt:lpstr>
      <vt:lpstr>    HF 2467 more info</vt:lpstr>
      <vt:lpstr>    HF 2467</vt:lpstr>
      <vt:lpstr>HF 2467</vt:lpstr>
      <vt:lpstr>    HF 2467</vt:lpstr>
      <vt:lpstr>    HF 2467 more info</vt:lpstr>
      <vt:lpstr>    HF 2467</vt:lpstr>
      <vt:lpstr>    HF 2467 more info  </vt:lpstr>
      <vt:lpstr>    HF 2467</vt:lpstr>
      <vt:lpstr>    HF 2467 more info</vt:lpstr>
      <vt:lpstr>Questions?</vt:lpstr>
      <vt:lpstr>Negative accounts -who must be fed?</vt:lpstr>
      <vt:lpstr>Negative Balance Policy</vt:lpstr>
      <vt:lpstr>Negative Balance Policy</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Feilmann, Ann [IDOE]</dc:creator>
  <cp:lastModifiedBy>Feilmann, Ann [IDOE]</cp:lastModifiedBy>
  <cp:revision>8</cp:revision>
  <dcterms:modified xsi:type="dcterms:W3CDTF">2018-06-13T20:03:17Z</dcterms:modified>
</cp:coreProperties>
</file>